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8" r:id="rId2"/>
    <p:sldId id="301" r:id="rId3"/>
    <p:sldId id="283" r:id="rId4"/>
    <p:sldId id="263" r:id="rId5"/>
    <p:sldId id="276" r:id="rId6"/>
    <p:sldId id="303" r:id="rId7"/>
    <p:sldId id="302" r:id="rId8"/>
    <p:sldId id="279" r:id="rId9"/>
    <p:sldId id="292" r:id="rId10"/>
    <p:sldId id="265" r:id="rId11"/>
    <p:sldId id="271" r:id="rId12"/>
    <p:sldId id="273" r:id="rId13"/>
    <p:sldId id="305" r:id="rId14"/>
    <p:sldId id="306" r:id="rId15"/>
    <p:sldId id="307" r:id="rId16"/>
    <p:sldId id="282" r:id="rId17"/>
    <p:sldId id="275" r:id="rId18"/>
    <p:sldId id="298" r:id="rId19"/>
    <p:sldId id="296" r:id="rId20"/>
    <p:sldId id="269" r:id="rId21"/>
    <p:sldId id="294" r:id="rId22"/>
    <p:sldId id="286" r:id="rId23"/>
    <p:sldId id="284" r:id="rId24"/>
    <p:sldId id="278" r:id="rId25"/>
    <p:sldId id="290" r:id="rId26"/>
    <p:sldId id="277" r:id="rId27"/>
    <p:sldId id="264" r:id="rId28"/>
    <p:sldId id="274" r:id="rId29"/>
    <p:sldId id="300" r:id="rId30"/>
    <p:sldId id="309" r:id="rId31"/>
    <p:sldId id="310" r:id="rId3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9FF33"/>
    <a:srgbClr val="CCFF33"/>
    <a:srgbClr val="FF9933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170582" cy="480389"/>
          </a:xfrm>
          <a:prstGeom prst="rect">
            <a:avLst/>
          </a:prstGeom>
        </p:spPr>
        <p:txBody>
          <a:bodyPr vert="horz" lIns="94846" tIns="47422" rIns="94846" bIns="474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3" y="0"/>
            <a:ext cx="3170582" cy="480389"/>
          </a:xfrm>
          <a:prstGeom prst="rect">
            <a:avLst/>
          </a:prstGeom>
        </p:spPr>
        <p:txBody>
          <a:bodyPr vert="horz" lIns="94846" tIns="47422" rIns="94846" bIns="47422" rtlCol="0"/>
          <a:lstStyle>
            <a:lvl1pPr algn="r">
              <a:defRPr sz="1200"/>
            </a:lvl1pPr>
          </a:lstStyle>
          <a:p>
            <a:fld id="{DBF3A68E-1F41-45E7-88B5-2CC6D068FAA5}" type="datetimeFigureOut">
              <a:rPr lang="en-US" smtClean="0"/>
              <a:pPr/>
              <a:t>8/5/2012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119173"/>
            <a:ext cx="3170582" cy="480389"/>
          </a:xfrm>
          <a:prstGeom prst="rect">
            <a:avLst/>
          </a:prstGeom>
        </p:spPr>
        <p:txBody>
          <a:bodyPr vert="horz" lIns="94846" tIns="47422" rIns="94846" bIns="474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3" y="9119173"/>
            <a:ext cx="3170582" cy="480389"/>
          </a:xfrm>
          <a:prstGeom prst="rect">
            <a:avLst/>
          </a:prstGeom>
        </p:spPr>
        <p:txBody>
          <a:bodyPr vert="horz" lIns="94846" tIns="47422" rIns="94846" bIns="47422" rtlCol="0" anchor="b"/>
          <a:lstStyle>
            <a:lvl1pPr algn="r">
              <a:defRPr sz="1200"/>
            </a:lvl1pPr>
          </a:lstStyle>
          <a:p>
            <a:fld id="{977333CC-C775-4A57-80D0-C75E05F877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21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170238" cy="479425"/>
          </a:xfrm>
          <a:prstGeom prst="rect">
            <a:avLst/>
          </a:prstGeom>
        </p:spPr>
        <p:txBody>
          <a:bodyPr vert="horz" lIns="96631" tIns="48315" rIns="96631" bIns="483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6" y="3"/>
            <a:ext cx="3170238" cy="479425"/>
          </a:xfrm>
          <a:prstGeom prst="rect">
            <a:avLst/>
          </a:prstGeom>
        </p:spPr>
        <p:txBody>
          <a:bodyPr vert="horz" lIns="96631" tIns="48315" rIns="96631" bIns="483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26645409-7BF8-4E6E-9293-0A874ACF7C6E}" type="datetimeFigureOut">
              <a:rPr lang="en-US"/>
              <a:pPr>
                <a:defRPr/>
              </a:pPr>
              <a:t>8/5/2012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5713" y="720725"/>
            <a:ext cx="4803775" cy="3602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1" tIns="48315" rIns="96631" bIns="4831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41" y="4560890"/>
            <a:ext cx="5851524" cy="4319586"/>
          </a:xfrm>
          <a:prstGeom prst="rect">
            <a:avLst/>
          </a:prstGeom>
        </p:spPr>
        <p:txBody>
          <a:bodyPr vert="horz" lIns="96631" tIns="48315" rIns="96631" bIns="4831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120191"/>
            <a:ext cx="3170238" cy="479425"/>
          </a:xfrm>
          <a:prstGeom prst="rect">
            <a:avLst/>
          </a:prstGeom>
        </p:spPr>
        <p:txBody>
          <a:bodyPr vert="horz" lIns="96631" tIns="48315" rIns="96631" bIns="483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6" y="9120191"/>
            <a:ext cx="3170238" cy="479425"/>
          </a:xfrm>
          <a:prstGeom prst="rect">
            <a:avLst/>
          </a:prstGeom>
        </p:spPr>
        <p:txBody>
          <a:bodyPr vert="horz" lIns="96631" tIns="48315" rIns="96631" bIns="483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CBDC47AD-9A82-4143-891B-3F728AAAD6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299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A0B981-EA6E-4954-A4A4-FB63301E866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DC47AD-9A82-4143-891B-3F728AAAD61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Static stretching involves stretching movements performed at gradually</a:t>
            </a:r>
          </a:p>
          <a:p>
            <a:r>
              <a:rPr lang="en-US" dirty="0" smtClean="0"/>
              <a:t>increased speed. False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DC47AD-9A82-4143-891B-3F728AAAD61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Primarily cover techniques in the field sessions.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DC47AD-9A82-4143-891B-3F728AAAD61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Maintain possession v regain possession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DC47AD-9A82-4143-891B-3F728AAAD611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550DD-183A-47A3-9928-DCD5FFBC20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4D474-1787-4183-A3E9-1B098384A5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E7E91-B9EE-4984-AA18-C8803314CF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7663" marR="0" indent="-347663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 sz="2800"/>
            </a:lvl1pPr>
            <a:lvl2pPr marL="744538" marR="0" indent="-2825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3"/>
              </a:buBlip>
              <a:tabLst/>
              <a:defRPr sz="2400"/>
            </a:lvl2pPr>
            <a:lvl3pPr marL="1084263" marR="0" indent="-22542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4"/>
              </a:buBlip>
              <a:tabLst/>
              <a:defRPr/>
            </a:lvl3pPr>
            <a:lvl4pPr marL="1430338" marR="0" indent="-2317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5"/>
              </a:buBlip>
              <a:tabLst/>
              <a:defRPr/>
            </a:lvl4pPr>
            <a:lvl5pPr marL="1770063" marR="0" indent="-22542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tabLst/>
              <a:defRPr/>
            </a:lvl5pPr>
          </a:lstStyle>
          <a:p>
            <a:pPr marL="347663" marR="0" lvl="0" indent="-34766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Click to edit Master text styles</a:t>
            </a:r>
          </a:p>
          <a:p>
            <a:pPr marL="744538" marR="0" lvl="1" indent="-2825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Second level</a:t>
            </a:r>
          </a:p>
          <a:p>
            <a:pPr marL="1084263" marR="0" lvl="2" indent="-22542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Third level</a:t>
            </a:r>
          </a:p>
          <a:p>
            <a:pPr marL="1430338" marR="0" lvl="3" indent="-2317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5"/>
              </a:buBlip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Fourth level</a:t>
            </a:r>
          </a:p>
          <a:p>
            <a:pPr marL="1770063" marR="0" lvl="4" indent="-22542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Fifth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8B2C9-F2C0-4513-B79E-6F20CD3C52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AC520-33D5-4389-87C8-474A9A839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9B881-FAF9-4AC0-94F6-3F6956755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7C6B8-6AD6-499B-B8E6-C1092ABA1A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5CB4C-2A54-4B89-AF97-0C546E4500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EFF34-49B3-4643-9B6C-6A8914D5EC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2CDA7-440F-4BB2-BF26-E06E71872F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315C0-A505-4296-9785-DFE71CF3AB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914400"/>
            <a:ext cx="8229600" cy="521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8/5/2012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9B2338B-766E-47C2-BF6F-15DDF29E20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82575" indent="-282575" algn="l" rtl="0" eaLnBrk="1" fontAlgn="base" hangingPunct="1">
        <a:spcBef>
          <a:spcPct val="20000"/>
        </a:spcBef>
        <a:spcAft>
          <a:spcPct val="0"/>
        </a:spcAft>
        <a:buClr>
          <a:srgbClr val="0066CC"/>
        </a:buClr>
        <a:buSzPct val="80000"/>
        <a:buFont typeface="Wingdings" pitchFamily="2" charset="2"/>
        <a:buChar char="n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76263" indent="-293688" algn="l" rtl="0" eaLnBrk="1" fontAlgn="base" hangingPunct="1">
        <a:spcBef>
          <a:spcPct val="20000"/>
        </a:spcBef>
        <a:spcAft>
          <a:spcPct val="0"/>
        </a:spcAft>
        <a:buClr>
          <a:srgbClr val="0066CC"/>
        </a:buClr>
        <a:buSzPct val="80000"/>
        <a:buFont typeface="Wingdings" pitchFamily="2" charset="2"/>
        <a:buChar char="u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4863" indent="-228600" algn="l" rtl="0" eaLnBrk="1" fontAlgn="base" hangingPunct="1">
        <a:spcBef>
          <a:spcPct val="20000"/>
        </a:spcBef>
        <a:spcAft>
          <a:spcPct val="0"/>
        </a:spcAft>
        <a:buClr>
          <a:srgbClr val="0066CC"/>
        </a:buClr>
        <a:buSzPct val="80000"/>
        <a:buFont typeface="Wingdings" pitchFamily="2" charset="2"/>
        <a:buChar char="l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33463" indent="-228600" algn="l" rtl="0" eaLnBrk="1" fontAlgn="base" hangingPunct="1">
        <a:spcBef>
          <a:spcPct val="20000"/>
        </a:spcBef>
        <a:spcAft>
          <a:spcPct val="0"/>
        </a:spcAft>
        <a:buClr>
          <a:srgbClr val="0066CC"/>
        </a:buClr>
        <a:buSzPct val="80000"/>
        <a:buFont typeface="Wingdings" pitchFamily="2" charset="2"/>
        <a:buChar char="q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2063" indent="-228600" algn="l" rtl="0" eaLnBrk="1" fontAlgn="base" hangingPunct="1">
        <a:spcBef>
          <a:spcPct val="20000"/>
        </a:spcBef>
        <a:spcAft>
          <a:spcPct val="0"/>
        </a:spcAft>
        <a:buClr>
          <a:srgbClr val="0066CC"/>
        </a:buClr>
        <a:buSzPct val="80000"/>
        <a:buFont typeface="Arial" pitchFamily="34" charset="0"/>
        <a:buChar char="►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rassrootscoaching.com/" TargetMode="External"/><Relationship Id="rId13" Type="http://schemas.openxmlformats.org/officeDocument/2006/relationships/hyperlink" Target="http://www.ussoccer.com/Referees/Laws-of-the-Game.aspx" TargetMode="External"/><Relationship Id="rId3" Type="http://schemas.openxmlformats.org/officeDocument/2006/relationships/hyperlink" Target="http://76.89.105.17/Curriculum/home.php" TargetMode="External"/><Relationship Id="rId7" Type="http://schemas.openxmlformats.org/officeDocument/2006/relationships/hyperlink" Target="http://www.soccerclinics.com/" TargetMode="External"/><Relationship Id="rId12" Type="http://schemas.openxmlformats.org/officeDocument/2006/relationships/hyperlink" Target="http://www.fifa.com/aboutfifa/documentlibrary/doclists/laws.html" TargetMode="External"/><Relationship Id="rId2" Type="http://schemas.openxmlformats.org/officeDocument/2006/relationships/hyperlink" Target="http://www.youtube.com/watch?v=Xm33Z_2sZj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ayouthsoccer.org/download/273_statewide_curriculum_u6_u12_2_.pdf" TargetMode="External"/><Relationship Id="rId11" Type="http://schemas.openxmlformats.org/officeDocument/2006/relationships/hyperlink" Target="mailto:coach@ayso76.org" TargetMode="External"/><Relationship Id="rId5" Type="http://schemas.openxmlformats.org/officeDocument/2006/relationships/hyperlink" Target="http://www.playgreatsoccer.com/" TargetMode="External"/><Relationship Id="rId10" Type="http://schemas.openxmlformats.org/officeDocument/2006/relationships/hyperlink" Target="http://www.soccerxpert.com/" TargetMode="External"/><Relationship Id="rId4" Type="http://schemas.openxmlformats.org/officeDocument/2006/relationships/hyperlink" Target="http://www.ayso.org/resources/coach_res.aspx" TargetMode="External"/><Relationship Id="rId9" Type="http://schemas.openxmlformats.org/officeDocument/2006/relationships/hyperlink" Target="http://www.dprsports.com/drills.htm" TargetMode="Externa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jpeg"/><Relationship Id="rId7" Type="http://schemas.openxmlformats.org/officeDocument/2006/relationships/image" Target="../media/image1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yso76.net/" TargetMode="External"/><Relationship Id="rId3" Type="http://schemas.openxmlformats.org/officeDocument/2006/relationships/hyperlink" Target="mailto:coach@ayso76.org" TargetMode="External"/><Relationship Id="rId7" Type="http://schemas.openxmlformats.org/officeDocument/2006/relationships/hyperlink" Target="http://www.ayso76.org/" TargetMode="External"/><Relationship Id="rId2" Type="http://schemas.openxmlformats.org/officeDocument/2006/relationships/hyperlink" Target="mailto:commissioner@ayso76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gu12@ayso76.org" TargetMode="External"/><Relationship Id="rId5" Type="http://schemas.openxmlformats.org/officeDocument/2006/relationships/hyperlink" Target="mailto:preynolds@ayso76.org" TargetMode="External"/><Relationship Id="rId4" Type="http://schemas.openxmlformats.org/officeDocument/2006/relationships/hyperlink" Target="mailto:webmaster@ayso76.org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0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0FF02-DE44-490F-BE67-B4F30D37FC53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066800" y="3429000"/>
            <a:ext cx="6934200" cy="2514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AYSO Region 76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U-12 Coaching Course – </a:t>
            </a:r>
            <a:r>
              <a:rPr lang="en-US" dirty="0" smtClean="0">
                <a:solidFill>
                  <a:schemeClr val="tx1"/>
                </a:solidFill>
              </a:rPr>
              <a:t>2012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Michael Karlin</a:t>
            </a:r>
          </a:p>
        </p:txBody>
      </p:sp>
      <p:pic>
        <p:nvPicPr>
          <p:cNvPr id="10" name="Picture 5" descr="tshirt9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304800"/>
            <a:ext cx="3048000" cy="303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Team Management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Organizing the Team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Roster and other web resources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Parent meeting and appointing a team administrator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You can now do this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Medical releases and Kid Zone Pledges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A player </a:t>
            </a:r>
            <a:r>
              <a:rPr lang="en-US" dirty="0" smtClean="0">
                <a:solidFill>
                  <a:srgbClr val="FF0000"/>
                </a:solidFill>
              </a:rPr>
              <a:t>cannot</a:t>
            </a:r>
            <a:r>
              <a:rPr lang="en-US" dirty="0" smtClean="0"/>
              <a:t> practice or play unless the coach is in possession of a signed medical release</a:t>
            </a:r>
          </a:p>
          <a:p>
            <a:r>
              <a:rPr lang="en-US" dirty="0" smtClean="0"/>
              <a:t>Equipment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Balls – size 4 for U10 and U12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Cones – flat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Practice vests – 7 x 2 colors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First aid supplies (see below)</a:t>
            </a:r>
          </a:p>
          <a:p>
            <a:r>
              <a:rPr lang="en-US" dirty="0" smtClean="0"/>
              <a:t>Practices and build-up</a:t>
            </a:r>
          </a:p>
          <a:p>
            <a:r>
              <a:rPr lang="en-US" dirty="0" smtClean="0"/>
              <a:t>Game day preparation</a:t>
            </a:r>
          </a:p>
          <a:p>
            <a:pPr lvl="1">
              <a:spcBef>
                <a:spcPts val="0"/>
              </a:spcBef>
            </a:pPr>
            <a:endParaRPr lang="en-US" dirty="0" smtClean="0"/>
          </a:p>
          <a:p>
            <a:pPr lvl="1"/>
            <a:endParaRPr lang="en-US" b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534400" cy="548639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Prepare your practice before you get to the field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>
                <a:solidFill>
                  <a:srgbClr val="FF0000"/>
                </a:solidFill>
              </a:rPr>
              <a:t>Have a lesson plan – you are a teacher and the field is your classroom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Be sure there is a ball for each player</a:t>
            </a:r>
          </a:p>
          <a:p>
            <a:pPr lvl="2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Players bring one each or you bring them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Training uniforms (white t-shirt, black shorts) promotes team spirit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You have just one hour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Arrive early and appropriately dressed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Require players to arrive 15 minutes before official start time, so they can put on cleats and get ready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Work with assistants to mark out spaces with flat cones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Warm up on the sideline if you can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Hydration is vital: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u="sng" dirty="0" smtClean="0"/>
              <a:t>Short</a:t>
            </a:r>
            <a:r>
              <a:rPr lang="en-US" dirty="0" smtClean="0"/>
              <a:t>, disciplined breaks, especially early in season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Water not sweetened drinks so players take more fluid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Practices should be planned into 5 segments: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Warm-up (at least 80% free play with the ball) – 5-10 minutes; use dynamic not static stretches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One or two skill drills – 20 minutes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scrimmage or game – 15-20 minutes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second drill at the end – 5-7 minutes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Cool down run and stretch </a:t>
            </a:r>
            <a:r>
              <a:rPr lang="en-US" u="sng" dirty="0" smtClean="0"/>
              <a:t>after</a:t>
            </a:r>
            <a:r>
              <a:rPr lang="en-US" dirty="0" smtClean="0"/>
              <a:t> practice, </a:t>
            </a:r>
            <a:r>
              <a:rPr lang="en-US" u="sng" dirty="0" smtClean="0"/>
              <a:t>not</a:t>
            </a:r>
            <a:r>
              <a:rPr lang="en-US" dirty="0" smtClean="0"/>
              <a:t> before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You don’t have to make it up.  Several curricula for U12 are available (see last slide)</a:t>
            </a:r>
          </a:p>
          <a:p>
            <a:pPr>
              <a:lnSpc>
                <a:spcPct val="90000"/>
              </a:lnSpc>
            </a:pPr>
            <a:r>
              <a:rPr lang="en-US" u="sng" dirty="0" smtClean="0"/>
              <a:t>All</a:t>
            </a:r>
            <a:r>
              <a:rPr lang="en-US" dirty="0" smtClean="0"/>
              <a:t> activities should involve frequent touches – </a:t>
            </a:r>
            <a:r>
              <a:rPr lang="en-US" dirty="0" smtClean="0">
                <a:solidFill>
                  <a:srgbClr val="FF0000"/>
                </a:solidFill>
              </a:rPr>
              <a:t>NO STANDING IN LONG LINES – for a shooting drill without lines, see the Appendix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If it doesn’t work, stop.  Do something else.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Use the Coaching Cycle and concept of Build-up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Game Day Management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11763"/>
          </a:xfrm>
        </p:spPr>
        <p:txBody>
          <a:bodyPr/>
          <a:lstStyle/>
          <a:p>
            <a:r>
              <a:rPr lang="en-US" dirty="0" smtClean="0"/>
              <a:t>Punctuality and Warm-Up</a:t>
            </a:r>
          </a:p>
          <a:p>
            <a:r>
              <a:rPr lang="en-US" dirty="0" smtClean="0"/>
              <a:t>Line-up</a:t>
            </a:r>
          </a:p>
          <a:p>
            <a:pPr lvl="1"/>
            <a:r>
              <a:rPr lang="en-US" dirty="0" smtClean="0"/>
              <a:t>Line-up cards (use the web application; uniform order)</a:t>
            </a:r>
          </a:p>
          <a:p>
            <a:pPr lvl="1"/>
            <a:r>
              <a:rPr lang="en-US" dirty="0" smtClean="0"/>
              <a:t>Plan your substitutions – three-quarter rule until playoffs</a:t>
            </a:r>
          </a:p>
          <a:p>
            <a:pPr lvl="1"/>
            <a:r>
              <a:rPr lang="en-US" dirty="0" smtClean="0"/>
              <a:t>Rotate players into different positions</a:t>
            </a:r>
          </a:p>
          <a:p>
            <a:r>
              <a:rPr lang="en-US" dirty="0" smtClean="0"/>
              <a:t>First aid supplies</a:t>
            </a:r>
          </a:p>
          <a:p>
            <a:pPr lvl="1"/>
            <a:r>
              <a:rPr lang="en-US" dirty="0" smtClean="0"/>
              <a:t>Ice and ice packs</a:t>
            </a:r>
          </a:p>
          <a:p>
            <a:pPr lvl="1"/>
            <a:r>
              <a:rPr lang="en-US" dirty="0" smtClean="0"/>
              <a:t>Bandages and disinfectant</a:t>
            </a:r>
          </a:p>
          <a:p>
            <a:pPr lvl="1"/>
            <a:r>
              <a:rPr lang="en-US" dirty="0" smtClean="0"/>
              <a:t>Advil, </a:t>
            </a:r>
            <a:r>
              <a:rPr lang="en-US" dirty="0" err="1" smtClean="0"/>
              <a:t>Alleve</a:t>
            </a:r>
            <a:r>
              <a:rPr lang="en-US" dirty="0" smtClean="0"/>
              <a:t>: Don’t give it to players – leave this to parents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Day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267200"/>
          </a:xfrm>
        </p:spPr>
        <p:txBody>
          <a:bodyPr/>
          <a:lstStyle/>
          <a:p>
            <a:r>
              <a:rPr lang="en-US" dirty="0" smtClean="0"/>
              <a:t>Bring a chair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KEEP QUIET DURING THE PLAY</a:t>
            </a:r>
          </a:p>
          <a:p>
            <a:pPr lvl="1"/>
            <a:r>
              <a:rPr lang="en-US" dirty="0" smtClean="0"/>
              <a:t>Players learn best from their own mistakes</a:t>
            </a:r>
          </a:p>
          <a:p>
            <a:pPr lvl="1"/>
            <a:r>
              <a:rPr lang="en-US" dirty="0" smtClean="0"/>
              <a:t>“If you're not making mistakes, then you're not doing anything.” – John Wooden</a:t>
            </a:r>
          </a:p>
          <a:p>
            <a:pPr lvl="1"/>
            <a:r>
              <a:rPr lang="en-US" dirty="0" smtClean="0"/>
              <a:t>Error prevention hurts your players</a:t>
            </a:r>
          </a:p>
          <a:p>
            <a:r>
              <a:rPr lang="en-US" dirty="0" smtClean="0"/>
              <a:t>COACH, DON’T CRITICIZE</a:t>
            </a:r>
          </a:p>
          <a:p>
            <a:r>
              <a:rPr lang="en-US" dirty="0" smtClean="0"/>
              <a:t>Coach before the game and at the breaks</a:t>
            </a:r>
          </a:p>
          <a:p>
            <a:r>
              <a:rPr lang="en-US" dirty="0" smtClean="0"/>
              <a:t>Coach the substitutes</a:t>
            </a:r>
          </a:p>
          <a:p>
            <a:r>
              <a:rPr lang="en-US" dirty="0" smtClean="0"/>
              <a:t>After the game, cool down and review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" y="5341203"/>
            <a:ext cx="78999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Let the game be the teacher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P.I.E. (Positive Instruction &amp; Encouragement)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Coaching Sandwich:  A slice of critique inside two slices of praise</a:t>
            </a:r>
          </a:p>
          <a:p>
            <a:r>
              <a:rPr lang="en-US" dirty="0" smtClean="0"/>
              <a:t>Say, Show, Do and Review (explain, demonstrate, have them do it, correct)</a:t>
            </a:r>
          </a:p>
          <a:p>
            <a:r>
              <a:rPr lang="en-US" dirty="0" smtClean="0"/>
              <a:t>See, Show, Say Method (watch, show them what needs to be corrected or improved, and then critique)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r>
              <a:rPr lang="en-US" dirty="0" smtClean="0"/>
              <a:t>Coaching Cycle</a:t>
            </a:r>
            <a:endParaRPr 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771900" y="1143001"/>
            <a:ext cx="1600200" cy="1200329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dirty="0"/>
              <a:t>Warm Up</a:t>
            </a:r>
          </a:p>
          <a:p>
            <a:pPr algn="ctr">
              <a:spcBef>
                <a:spcPts val="0"/>
              </a:spcBef>
            </a:pPr>
            <a:r>
              <a:rPr lang="en-US" dirty="0"/>
              <a:t>Free Play</a:t>
            </a:r>
          </a:p>
          <a:p>
            <a:pPr algn="ctr">
              <a:spcBef>
                <a:spcPts val="0"/>
              </a:spcBef>
            </a:pPr>
            <a:r>
              <a:rPr lang="en-US" dirty="0"/>
              <a:t>Drills</a:t>
            </a:r>
          </a:p>
          <a:p>
            <a:pPr algn="ctr">
              <a:spcBef>
                <a:spcPts val="0"/>
              </a:spcBef>
            </a:pPr>
            <a:r>
              <a:rPr lang="en-US" dirty="0"/>
              <a:t>Small Games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924300" y="4105275"/>
            <a:ext cx="1295400" cy="92333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dirty="0"/>
              <a:t>Speed</a:t>
            </a:r>
          </a:p>
          <a:p>
            <a:pPr algn="ctr">
              <a:spcBef>
                <a:spcPts val="0"/>
              </a:spcBef>
            </a:pPr>
            <a:r>
              <a:rPr lang="en-US" dirty="0"/>
              <a:t>Space</a:t>
            </a:r>
          </a:p>
          <a:p>
            <a:pPr algn="ctr">
              <a:spcBef>
                <a:spcPts val="0"/>
              </a:spcBef>
            </a:pPr>
            <a:r>
              <a:rPr lang="en-US" dirty="0"/>
              <a:t>Opposition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705600" y="2590800"/>
            <a:ext cx="1905000" cy="92333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Improved player and team performance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04800" y="2286000"/>
            <a:ext cx="1600200" cy="1477328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dirty="0"/>
              <a:t>Techniques</a:t>
            </a:r>
          </a:p>
          <a:p>
            <a:pPr algn="ctr">
              <a:spcBef>
                <a:spcPts val="0"/>
              </a:spcBef>
            </a:pPr>
            <a:r>
              <a:rPr lang="en-US" dirty="0"/>
              <a:t>Tactics</a:t>
            </a:r>
          </a:p>
          <a:p>
            <a:pPr algn="ctr">
              <a:spcBef>
                <a:spcPts val="0"/>
              </a:spcBef>
            </a:pPr>
            <a:r>
              <a:rPr lang="en-US" dirty="0"/>
              <a:t>Conditioning</a:t>
            </a:r>
          </a:p>
          <a:p>
            <a:pPr algn="ctr">
              <a:spcBef>
                <a:spcPts val="0"/>
              </a:spcBef>
            </a:pPr>
            <a:r>
              <a:rPr lang="en-US" dirty="0" smtClean="0"/>
              <a:t>Motivation</a:t>
            </a:r>
          </a:p>
          <a:p>
            <a:pPr algn="ctr">
              <a:spcBef>
                <a:spcPts val="0"/>
              </a:spcBef>
            </a:pPr>
            <a:r>
              <a:rPr lang="en-US" dirty="0" smtClean="0"/>
              <a:t>Speed</a:t>
            </a:r>
            <a:endParaRPr lang="en-US" dirty="0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362200" y="5476875"/>
            <a:ext cx="3962400" cy="9233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Evaluate and observe performance of match characteristics.  Select elements for next practice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781300" y="3352800"/>
            <a:ext cx="3581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/>
              <a:t>Build up individual elements of training by varying</a:t>
            </a:r>
            <a:endParaRPr lang="en-US" dirty="0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52400" y="1905000"/>
            <a:ext cx="2514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Elements of </a:t>
            </a:r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1752600" y="762000"/>
            <a:ext cx="5638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 smtClean="0"/>
              <a:t>Systematically build </a:t>
            </a:r>
            <a:r>
              <a:rPr lang="en-US" sz="2000" dirty="0"/>
              <a:t>up </a:t>
            </a:r>
            <a:r>
              <a:rPr lang="en-US" sz="2000" dirty="0" smtClean="0"/>
              <a:t>training session </a:t>
            </a:r>
            <a:r>
              <a:rPr lang="en-US" sz="2000" dirty="0"/>
              <a:t>with</a:t>
            </a:r>
          </a:p>
        </p:txBody>
      </p:sp>
      <p:cxnSp>
        <p:nvCxnSpPr>
          <p:cNvPr id="20" name="Shape 19"/>
          <p:cNvCxnSpPr>
            <a:stCxn id="9" idx="1"/>
            <a:endCxn id="8" idx="2"/>
          </p:cNvCxnSpPr>
          <p:nvPr/>
        </p:nvCxnSpPr>
        <p:spPr>
          <a:xfrm rot="10800000">
            <a:off x="1104900" y="3763328"/>
            <a:ext cx="1257300" cy="2175212"/>
          </a:xfrm>
          <a:prstGeom prst="bentConnector2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3"/>
            <a:endCxn id="7" idx="1"/>
          </p:cNvCxnSpPr>
          <p:nvPr/>
        </p:nvCxnSpPr>
        <p:spPr>
          <a:xfrm>
            <a:off x="1905000" y="3024664"/>
            <a:ext cx="4800600" cy="27801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hape 28"/>
          <p:cNvCxnSpPr>
            <a:stCxn id="7" idx="2"/>
            <a:endCxn id="9" idx="3"/>
          </p:cNvCxnSpPr>
          <p:nvPr/>
        </p:nvCxnSpPr>
        <p:spPr>
          <a:xfrm rot="5400000">
            <a:off x="5779145" y="4059585"/>
            <a:ext cx="2424410" cy="1333500"/>
          </a:xfrm>
          <a:prstGeom prst="bentConnector2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3924300" y="2809875"/>
            <a:ext cx="1295400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/>
              <a:t>Practice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534400" cy="5410200"/>
          </a:xfrm>
        </p:spPr>
        <p:txBody>
          <a:bodyPr/>
          <a:lstStyle/>
          <a:p>
            <a:r>
              <a:rPr lang="en-US" dirty="0" smtClean="0"/>
              <a:t>Learn the concept of build-up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Start with no pressure – time or space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Limited pressure – reduce time or space; add opponent(s)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Full pressure – players involved in game-like situations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Game conditions – game with rules designed to emphasize what you want to teach – small-sided games are the best way to do this</a:t>
            </a:r>
          </a:p>
          <a:p>
            <a:r>
              <a:rPr lang="en-US" u="sng" dirty="0" smtClean="0"/>
              <a:t>Give time to weaker players</a:t>
            </a:r>
            <a:r>
              <a:rPr lang="en-US" dirty="0" smtClean="0"/>
              <a:t> – how well you coach them will determine your team’s success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A0D4D07-4F79-4337-8801-3279AEF2121B}" type="slidenum">
              <a:rPr lang="en-US"/>
              <a:pPr/>
              <a:t>18</a:t>
            </a:fld>
            <a:endParaRPr lang="en-US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Scrimmages and Games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382000" cy="5410200"/>
          </a:xfrm>
        </p:spPr>
        <p:txBody>
          <a:bodyPr/>
          <a:lstStyle/>
          <a:p>
            <a:pPr eaLnBrk="1" hangingPunct="1"/>
            <a:r>
              <a:rPr lang="en-US" dirty="0" smtClean="0"/>
              <a:t>Don’t just scrimmage.  Scrimmages should be tuned to the practice theme.  For example: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 smtClean="0"/>
              <a:t>To teach offence:</a:t>
            </a:r>
          </a:p>
          <a:p>
            <a:pPr lvl="2" eaLnBrk="1" hangingPunct="1">
              <a:spcBef>
                <a:spcPts val="0"/>
              </a:spcBef>
            </a:pPr>
            <a:r>
              <a:rPr lang="en-US" dirty="0" smtClean="0"/>
              <a:t>Use unbalanced teams</a:t>
            </a:r>
          </a:p>
          <a:p>
            <a:pPr lvl="2" eaLnBrk="1" hangingPunct="1">
              <a:spcBef>
                <a:spcPts val="0"/>
              </a:spcBef>
            </a:pPr>
            <a:r>
              <a:rPr lang="en-US" dirty="0" smtClean="0"/>
              <a:t>Shorten the field to eliminate transition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 smtClean="0"/>
              <a:t>To teach passing:</a:t>
            </a:r>
          </a:p>
          <a:p>
            <a:pPr lvl="2" eaLnBrk="1" hangingPunct="1">
              <a:spcBef>
                <a:spcPts val="0"/>
              </a:spcBef>
            </a:pPr>
            <a:r>
              <a:rPr lang="en-US" dirty="0" smtClean="0">
                <a:hlinkClick r:id="rId2" action="ppaction://hlinksldjump"/>
              </a:rPr>
              <a:t>Use Hands Game</a:t>
            </a:r>
            <a:endParaRPr lang="en-US" dirty="0" smtClean="0"/>
          </a:p>
          <a:p>
            <a:pPr lvl="2" eaLnBrk="1" hangingPunct="1">
              <a:spcBef>
                <a:spcPts val="0"/>
              </a:spcBef>
            </a:pPr>
            <a:r>
              <a:rPr lang="en-US" dirty="0" smtClean="0">
                <a:hlinkClick r:id="" action="ppaction://noaction"/>
              </a:rPr>
              <a:t>Alley Game - create a field with cone-demarcated passing lanes</a:t>
            </a:r>
            <a:endParaRPr lang="en-US" dirty="0" smtClean="0"/>
          </a:p>
          <a:p>
            <a:pPr eaLnBrk="1" hangingPunct="1"/>
            <a:r>
              <a:rPr lang="en-US" dirty="0" smtClean="0"/>
              <a:t>Coaches: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 smtClean="0"/>
              <a:t>Play </a:t>
            </a:r>
            <a:r>
              <a:rPr lang="en-US" u="sng" dirty="0" smtClean="0"/>
              <a:t>only</a:t>
            </a:r>
            <a:r>
              <a:rPr lang="en-US" dirty="0" smtClean="0"/>
              <a:t> if you know what you’re doing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 smtClean="0"/>
              <a:t>Don’t show off and don’t score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 smtClean="0"/>
              <a:t>BE CAREFUL –players are 1/3</a:t>
            </a:r>
            <a:r>
              <a:rPr lang="en-US" baseline="30000" dirty="0" smtClean="0"/>
              <a:t>rd</a:t>
            </a:r>
            <a:r>
              <a:rPr lang="en-US" dirty="0" smtClean="0"/>
              <a:t> to ½ of your weight</a:t>
            </a:r>
          </a:p>
          <a:p>
            <a:pPr eaLnBrk="1" hangingPunct="1"/>
            <a:r>
              <a:rPr lang="en-US" dirty="0" smtClean="0"/>
              <a:t>Scrimmage in mid-session, not the end, so players don’t spend all practice waiting for it to begin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 and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211763"/>
          </a:xfrm>
        </p:spPr>
        <p:txBody>
          <a:bodyPr/>
          <a:lstStyle/>
          <a:p>
            <a:r>
              <a:rPr lang="en-US" dirty="0" smtClean="0"/>
              <a:t>Soccer is an individual sport </a:t>
            </a:r>
            <a:r>
              <a:rPr lang="en-US" u="sng" dirty="0" smtClean="0"/>
              <a:t>and</a:t>
            </a:r>
            <a:r>
              <a:rPr lang="en-US" dirty="0" smtClean="0"/>
              <a:t> a team game</a:t>
            </a:r>
          </a:p>
          <a:p>
            <a:r>
              <a:rPr lang="en-US" dirty="0" smtClean="0"/>
              <a:t>Before the age of 12, the primary emphasis has to be on individual technique:</a:t>
            </a:r>
          </a:p>
          <a:p>
            <a:pPr lvl="1"/>
            <a:r>
              <a:rPr lang="en-US" dirty="0" smtClean="0"/>
              <a:t>Bringing the ball under control</a:t>
            </a:r>
          </a:p>
          <a:p>
            <a:pPr lvl="1"/>
            <a:r>
              <a:rPr lang="en-US" dirty="0" smtClean="0"/>
              <a:t>Moving with the ball</a:t>
            </a:r>
          </a:p>
          <a:p>
            <a:pPr lvl="1"/>
            <a:r>
              <a:rPr lang="en-US" dirty="0" smtClean="0"/>
              <a:t>Kicking the ball accurately and at the right pace</a:t>
            </a:r>
          </a:p>
          <a:p>
            <a:pPr lvl="1"/>
            <a:r>
              <a:rPr lang="en-US" dirty="0" smtClean="0"/>
              <a:t>One on one play</a:t>
            </a:r>
          </a:p>
          <a:p>
            <a:r>
              <a:rPr lang="en-US" dirty="0" smtClean="0"/>
              <a:t>Team tactics become more important as players get older – but understand that the key to tactical success, spatial awareness, develops over time and is not fully developed at 11 years old</a:t>
            </a:r>
          </a:p>
          <a:p>
            <a:r>
              <a:rPr lang="en-US" dirty="0" smtClean="0"/>
              <a:t>U12 is primarily about “Technical Cleansing”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410200"/>
          </a:xfrm>
        </p:spPr>
        <p:txBody>
          <a:bodyPr/>
          <a:lstStyle/>
          <a:p>
            <a:r>
              <a:rPr lang="en-US" dirty="0" smtClean="0"/>
              <a:t>Classroom – 1:30 to 3:30 pm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AYSO Fundamentals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Team Management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Teaching Methods and the Coaching Cycle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Objective and Principles of the Game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Systems of Play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Laws of the Game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Test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Wrap up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U12 Coaching Course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r>
              <a:rPr lang="en-US" sz="2800" b="1" dirty="0" smtClean="0"/>
              <a:t>Training Overview for U-12 Players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838201"/>
          <a:ext cx="7924800" cy="4372169"/>
        </p:xfrm>
        <a:graphic>
          <a:graphicData uri="http://schemas.openxmlformats.org/drawingml/2006/table">
            <a:tbl>
              <a:tblPr/>
              <a:tblGrid>
                <a:gridCol w="4191000"/>
                <a:gridCol w="3733800"/>
              </a:tblGrid>
              <a:tr h="4735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"/>
                          <a:ea typeface="Calibri"/>
                          <a:cs typeface="Times New Roman"/>
                        </a:rPr>
                        <a:t>U-12 Techniques </a:t>
                      </a:r>
                      <a:endParaRPr lang="en-US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"/>
                          <a:ea typeface="Calibri"/>
                          <a:cs typeface="Times New Roman"/>
                        </a:rPr>
                        <a:t>U-12 Knowledge</a:t>
                      </a:r>
                      <a:endParaRPr lang="en-US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2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Calibri"/>
                          <a:cs typeface="Times New Roman"/>
                        </a:rPr>
                        <a:t>Dribbling</a:t>
                      </a:r>
                      <a:endParaRPr lang="en-US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Calibri"/>
                          <a:cs typeface="Times New Roman"/>
                        </a:rPr>
                        <a:t>Know the 8 restarts</a:t>
                      </a:r>
                      <a:endParaRPr lang="en-US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9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Calibri"/>
                          <a:cs typeface="Times New Roman"/>
                        </a:rPr>
                        <a:t>Inside of foot – ball control</a:t>
                      </a:r>
                      <a:endParaRPr lang="en-US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Calibri"/>
                          <a:cs typeface="Times New Roman"/>
                        </a:rPr>
                        <a:t>Corner kick</a:t>
                      </a:r>
                      <a:endParaRPr lang="en-US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Calibri"/>
                          <a:cs typeface="Times New Roman"/>
                        </a:rPr>
                        <a:t>Sole of foot – ball control</a:t>
                      </a:r>
                      <a:endParaRPr lang="en-US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Calibri"/>
                          <a:cs typeface="Times New Roman"/>
                        </a:rPr>
                        <a:t>Goal kick</a:t>
                      </a:r>
                      <a:endParaRPr lang="en-US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Calibri"/>
                          <a:cs typeface="Times New Roman"/>
                        </a:rPr>
                        <a:t>Top of the thigh – ball control</a:t>
                      </a:r>
                      <a:endParaRPr lang="en-US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Calibri"/>
                          <a:cs typeface="Times New Roman"/>
                        </a:rPr>
                        <a:t>Penalty kick</a:t>
                      </a:r>
                      <a:endParaRPr lang="en-US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Calibri"/>
                          <a:cs typeface="Times New Roman"/>
                        </a:rPr>
                        <a:t>Instep kick</a:t>
                      </a:r>
                      <a:endParaRPr lang="en-US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Calibri"/>
                          <a:cs typeface="Times New Roman"/>
                        </a:rPr>
                        <a:t>Drop ball</a:t>
                      </a:r>
                      <a:endParaRPr lang="en-US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Calibri"/>
                          <a:cs typeface="Times New Roman"/>
                        </a:rPr>
                        <a:t>Inside of the foot – push pass</a:t>
                      </a:r>
                      <a:endParaRPr lang="en-US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Calibri"/>
                          <a:cs typeface="Times New Roman"/>
                        </a:rPr>
                        <a:t>Direct free kick</a:t>
                      </a:r>
                      <a:endParaRPr lang="en-US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5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Calibri"/>
                          <a:cs typeface="Times New Roman"/>
                        </a:rPr>
                        <a:t>Heading (not before U12)</a:t>
                      </a:r>
                      <a:endParaRPr lang="en-US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Calibri"/>
                          <a:cs typeface="Times New Roman"/>
                        </a:rPr>
                        <a:t>Indirect free kick</a:t>
                      </a:r>
                      <a:endParaRPr lang="en-US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2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Calibri"/>
                          <a:cs typeface="Times New Roman"/>
                        </a:rPr>
                        <a:t>Throw-in</a:t>
                      </a:r>
                      <a:endParaRPr lang="en-US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Calibri"/>
                          <a:cs typeface="Times New Roman"/>
                        </a:rPr>
                        <a:t>Throw-in</a:t>
                      </a:r>
                      <a:endParaRPr lang="en-US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Calibri"/>
                          <a:cs typeface="Times New Roman"/>
                        </a:rPr>
                        <a:t>Tackling</a:t>
                      </a:r>
                      <a:endParaRPr lang="en-US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Calibri"/>
                          <a:cs typeface="Times New Roman"/>
                        </a:rPr>
                        <a:t>Kick off</a:t>
                      </a:r>
                      <a:endParaRPr lang="en-US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5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Calibri"/>
                          <a:cs typeface="Times New Roman"/>
                        </a:rPr>
                        <a:t>Goalkeeping</a:t>
                      </a:r>
                      <a:endParaRPr lang="en-US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Calibri"/>
                          <a:cs typeface="Times New Roman"/>
                        </a:rPr>
                        <a:t>Laws of the Game</a:t>
                      </a:r>
                      <a:endParaRPr lang="en-US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62000" y="5715000"/>
            <a:ext cx="77555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We cover techniques during the field sessions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the Game</a:t>
            </a:r>
            <a:endParaRPr lang="en-US" dirty="0"/>
          </a:p>
        </p:txBody>
      </p:sp>
      <p:graphicFrame>
        <p:nvGraphicFramePr>
          <p:cNvPr id="9" name="Group 61"/>
          <p:cNvGraphicFramePr>
            <a:graphicFrameLocks noGrp="1"/>
          </p:cNvGraphicFramePr>
          <p:nvPr>
            <p:ph idx="1"/>
          </p:nvPr>
        </p:nvGraphicFramePr>
        <p:xfrm>
          <a:off x="457200" y="914400"/>
          <a:ext cx="8229600" cy="3254692"/>
        </p:xfrm>
        <a:graphic>
          <a:graphicData uri="http://schemas.openxmlformats.org/drawingml/2006/table">
            <a:tbl>
              <a:tblPr/>
              <a:tblGrid>
                <a:gridCol w="4157221"/>
                <a:gridCol w="4072379"/>
              </a:tblGrid>
              <a:tr h="10509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Attacking Objectives</a:t>
                      </a:r>
                    </a:p>
                  </a:txBody>
                  <a:tcPr marL="101809" marR="10180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Defending Objectives</a:t>
                      </a:r>
                    </a:p>
                  </a:txBody>
                  <a:tcPr marL="101809" marR="101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3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Score</a:t>
                      </a:r>
                    </a:p>
                  </a:txBody>
                  <a:tcPr marL="101809" marR="10180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Prevent Scoring</a:t>
                      </a:r>
                    </a:p>
                  </a:txBody>
                  <a:tcPr marL="101809" marR="101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09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Move the Ball Forward</a:t>
                      </a:r>
                    </a:p>
                  </a:txBody>
                  <a:tcPr marL="101809" marR="10180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Delay the Opponents</a:t>
                      </a:r>
                    </a:p>
                  </a:txBody>
                  <a:tcPr marL="101809" marR="101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3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Keep the Ball</a:t>
                      </a:r>
                    </a:p>
                  </a:txBody>
                  <a:tcPr marL="101809" marR="10180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Get the Ball Back</a:t>
                      </a:r>
                    </a:p>
                  </a:txBody>
                  <a:tcPr marL="101809" marR="101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 flipV="1">
            <a:off x="990600" y="4297363"/>
            <a:ext cx="6553200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282575" marR="0" lvl="0" indent="-282575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66CC"/>
              </a:buClr>
              <a:buSzPct val="80000"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457200" y="4724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282575" lvl="0" indent="-282575">
              <a:spcBef>
                <a:spcPts val="0"/>
              </a:spcBef>
              <a:buClr>
                <a:srgbClr val="0066CC"/>
              </a:buClr>
              <a:buSzPct val="80000"/>
              <a:buFont typeface="Wingdings" pitchFamily="2" charset="2"/>
              <a:buChar char="n"/>
            </a:pPr>
            <a:r>
              <a:rPr lang="en-US" sz="2800" dirty="0" smtClean="0"/>
              <a:t>Players are taught the objectives and principles through training sessions, not during the game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11763"/>
          </a:xfrm>
        </p:spPr>
        <p:txBody>
          <a:bodyPr/>
          <a:lstStyle/>
          <a:p>
            <a:r>
              <a:rPr lang="en-US" dirty="0" smtClean="0"/>
              <a:t>How to achieve your objectives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381000" y="2690368"/>
          <a:ext cx="84582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/>
                <a:gridCol w="42291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Depth – Give your teammates options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Depth – Support the player challenging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for the ball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81000" y="3446272"/>
          <a:ext cx="8458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/>
                <a:gridCol w="4229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Mobility – Don’t just stand there!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Balance – Match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other team’s numbers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381000" y="3932936"/>
          <a:ext cx="8458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/>
                <a:gridCol w="4229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Width – Spread out; use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the space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Concentration – Play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in a small space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381000" y="1447800"/>
          <a:ext cx="8458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/>
                <a:gridCol w="4229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Attacking</a:t>
                      </a:r>
                      <a:endParaRPr lang="en-US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Defending</a:t>
                      </a:r>
                      <a:endParaRPr lang="en-US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381000" y="1934464"/>
          <a:ext cx="84582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/>
                <a:gridCol w="4229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Penetration – Advance ball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by dribbling, passing and shooting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Delay – Slow down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the attack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381000" y="4495800"/>
          <a:ext cx="84582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/>
                <a:gridCol w="4229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(added at U12) Creativity – Use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your skills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(added at U12) Composure – Stay calm; don’t dive!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 of 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Systems of Play</a:t>
            </a:r>
          </a:p>
          <a:p>
            <a:pPr lvl="1"/>
            <a:r>
              <a:rPr lang="en-US" dirty="0" smtClean="0"/>
              <a:t>4-4-2, 4-3-3, 3-4-3, 4-5-1, 2-3-5 OR</a:t>
            </a:r>
          </a:p>
          <a:p>
            <a:pPr lvl="1"/>
            <a:r>
              <a:rPr lang="en-US" dirty="0" smtClean="0"/>
              <a:t>Everyone defends, everyone attacks and everyone helps teammates nearby</a:t>
            </a:r>
          </a:p>
          <a:p>
            <a:pPr lvl="1"/>
            <a:r>
              <a:rPr lang="en-US" dirty="0" smtClean="0"/>
              <a:t>Mobility and numbers matter more than systems</a:t>
            </a:r>
          </a:p>
          <a:p>
            <a:pPr lvl="1"/>
            <a:r>
              <a:rPr lang="en-US" dirty="0" smtClean="0"/>
              <a:t>Whatever else you do, don’t have defenders standing back while the forwards attack</a:t>
            </a:r>
          </a:p>
          <a:p>
            <a:pPr lvl="2"/>
            <a:r>
              <a:rPr lang="en-US" dirty="0" smtClean="0"/>
              <a:t>In a practice, do you ask 2-3 forwards to score against 8 players?</a:t>
            </a:r>
          </a:p>
          <a:p>
            <a:pPr lvl="2"/>
            <a:r>
              <a:rPr lang="en-US" dirty="0" smtClean="0"/>
              <a:t>Risk breakaways – they rarely score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Positional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211763"/>
          </a:xfrm>
        </p:spPr>
        <p:txBody>
          <a:bodyPr/>
          <a:lstStyle/>
          <a:p>
            <a:r>
              <a:rPr lang="en-US" dirty="0" smtClean="0"/>
              <a:t>Except for the keeper, in the modern game, the technical skills are the same at every position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FF0000"/>
                </a:solidFill>
              </a:rPr>
              <a:t>Touch and ball control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Dribbling – dribble like you run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Solid kicking skills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Awareness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Think where the ball may go next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Think what you could do to help your teammate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Positioning off the ball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On attack:  Get open, meaning away from defenders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On defense:</a:t>
            </a:r>
          </a:p>
          <a:p>
            <a:pPr lvl="3">
              <a:spcBef>
                <a:spcPts val="0"/>
              </a:spcBef>
            </a:pPr>
            <a:r>
              <a:rPr lang="en-US" dirty="0" smtClean="0"/>
              <a:t>Get ball side and goal side</a:t>
            </a:r>
          </a:p>
          <a:p>
            <a:pPr lvl="3">
              <a:spcBef>
                <a:spcPts val="0"/>
              </a:spcBef>
            </a:pPr>
            <a:r>
              <a:rPr lang="en-US" dirty="0" smtClean="0"/>
              <a:t>Support your teammate</a:t>
            </a:r>
          </a:p>
          <a:p>
            <a:pPr lvl="3">
              <a:spcBef>
                <a:spcPts val="0"/>
              </a:spcBef>
            </a:pPr>
            <a:r>
              <a:rPr lang="en-US" dirty="0" smtClean="0"/>
              <a:t>Be patient when challenging an attacker - go for the ball only if sure you can get it</a:t>
            </a:r>
          </a:p>
          <a:p>
            <a:r>
              <a:rPr lang="en-US" dirty="0" smtClean="0"/>
              <a:t>Emphasize areas of responsibility, not positions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Positional Responsibilities</a:t>
            </a:r>
            <a:endParaRPr lang="en-US" b="1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28600" y="1001713"/>
            <a:ext cx="2057400" cy="457200"/>
          </a:xfrm>
        </p:spPr>
        <p:txBody>
          <a:bodyPr anchor="ctr"/>
          <a:lstStyle/>
          <a:p>
            <a:pPr algn="ctr"/>
            <a:r>
              <a:rPr lang="en-US" dirty="0" smtClean="0"/>
              <a:t>Position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228600" y="1458912"/>
            <a:ext cx="2057400" cy="4789487"/>
          </a:xfrm>
        </p:spPr>
        <p:txBody>
          <a:bodyPr/>
          <a:lstStyle/>
          <a:p>
            <a:r>
              <a:rPr lang="en-US" dirty="0" smtClean="0"/>
              <a:t>Goalkeeper</a:t>
            </a:r>
          </a:p>
          <a:p>
            <a:endParaRPr lang="en-US" dirty="0" smtClean="0"/>
          </a:p>
          <a:p>
            <a:r>
              <a:rPr lang="en-US" dirty="0" smtClean="0"/>
              <a:t>Defender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Midfielder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Forward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5638800" y="1001713"/>
            <a:ext cx="3291840" cy="457200"/>
          </a:xfrm>
        </p:spPr>
        <p:txBody>
          <a:bodyPr anchor="ctr"/>
          <a:lstStyle/>
          <a:p>
            <a:pPr algn="ctr"/>
            <a:r>
              <a:rPr lang="en-US" dirty="0" smtClean="0"/>
              <a:t>Other Team Has Ball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5638800" y="1458912"/>
            <a:ext cx="3291840" cy="4789487"/>
          </a:xfrm>
        </p:spPr>
        <p:txBody>
          <a:bodyPr/>
          <a:lstStyle/>
          <a:p>
            <a:r>
              <a:rPr lang="en-US" dirty="0" smtClean="0"/>
              <a:t>Stop scoring try</a:t>
            </a:r>
          </a:p>
          <a:p>
            <a:endParaRPr lang="en-US" dirty="0" smtClean="0"/>
          </a:p>
          <a:p>
            <a:r>
              <a:rPr lang="en-US" dirty="0" smtClean="0"/>
              <a:t>Stop scoring try</a:t>
            </a:r>
          </a:p>
          <a:p>
            <a:r>
              <a:rPr lang="en-US" dirty="0" smtClean="0"/>
              <a:t>Regain ball</a:t>
            </a:r>
          </a:p>
          <a:p>
            <a:endParaRPr lang="en-US" dirty="0" smtClean="0"/>
          </a:p>
          <a:p>
            <a:r>
              <a:rPr lang="en-US" dirty="0" smtClean="0"/>
              <a:t>Delay attack</a:t>
            </a:r>
          </a:p>
          <a:p>
            <a:r>
              <a:rPr lang="en-US" dirty="0" smtClean="0"/>
              <a:t>Regain ball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Regain ball</a:t>
            </a:r>
          </a:p>
          <a:p>
            <a:r>
              <a:rPr lang="en-US" dirty="0" smtClean="0"/>
              <a:t>Delay attack</a:t>
            </a:r>
          </a:p>
          <a:p>
            <a:endParaRPr lang="en-US" dirty="0"/>
          </a:p>
        </p:txBody>
      </p:sp>
      <p:sp>
        <p:nvSpPr>
          <p:cNvPr id="12" name="Text Placeholder 7"/>
          <p:cNvSpPr txBox="1">
            <a:spLocks/>
          </p:cNvSpPr>
          <p:nvPr/>
        </p:nvSpPr>
        <p:spPr bwMode="auto">
          <a:xfrm>
            <a:off x="2438400" y="990600"/>
            <a:ext cx="28346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Own Team Has Ball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3" name="Content Placeholder 8"/>
          <p:cNvSpPr txBox="1">
            <a:spLocks/>
          </p:cNvSpPr>
          <p:nvPr/>
        </p:nvSpPr>
        <p:spPr bwMode="auto">
          <a:xfrm>
            <a:off x="2514600" y="1447800"/>
            <a:ext cx="2834640" cy="478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282575" lvl="0" indent="-282575">
              <a:spcBef>
                <a:spcPct val="20000"/>
              </a:spcBef>
              <a:buClr>
                <a:srgbClr val="0066CC"/>
              </a:buClr>
              <a:buSzPct val="80000"/>
              <a:buFont typeface="Wingdings" pitchFamily="2" charset="2"/>
              <a:buChar char="n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Begin Attack</a:t>
            </a:r>
          </a:p>
          <a:p>
            <a:pPr marL="282575" lvl="0" indent="-282575">
              <a:spcBef>
                <a:spcPct val="20000"/>
              </a:spcBef>
              <a:buClr>
                <a:srgbClr val="0066CC"/>
              </a:buClr>
              <a:buSzPct val="80000"/>
              <a:buFont typeface="Wingdings" pitchFamily="2" charset="2"/>
              <a:buChar char="n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282575" lvl="0" indent="-282575">
              <a:spcBef>
                <a:spcPct val="20000"/>
              </a:spcBef>
              <a:buClr>
                <a:srgbClr val="0066CC"/>
              </a:buClr>
              <a:buSzPct val="80000"/>
              <a:buFont typeface="Wingdings" pitchFamily="2" charset="2"/>
              <a:buChar char="n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Keep Ball</a:t>
            </a:r>
          </a:p>
          <a:p>
            <a:pPr marL="282575" lvl="0" indent="-282575">
              <a:spcBef>
                <a:spcPct val="20000"/>
              </a:spcBef>
              <a:buClr>
                <a:srgbClr val="0066CC"/>
              </a:buClr>
              <a:buSzPct val="80000"/>
              <a:buFont typeface="Wingdings" pitchFamily="2" charset="2"/>
              <a:buChar char="n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Advance Ball</a:t>
            </a:r>
          </a:p>
          <a:p>
            <a:pPr marL="282575" lvl="0" indent="-282575">
              <a:spcBef>
                <a:spcPct val="20000"/>
              </a:spcBef>
              <a:buClr>
                <a:srgbClr val="0066CC"/>
              </a:buClr>
              <a:buSzPct val="80000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282575" lvl="0" indent="-282575">
              <a:spcBef>
                <a:spcPct val="20000"/>
              </a:spcBef>
              <a:buClr>
                <a:srgbClr val="0066CC"/>
              </a:buClr>
              <a:buSzPct val="80000"/>
              <a:buFont typeface="Wingdings" pitchFamily="2" charset="2"/>
              <a:buChar char="n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Advance ball</a:t>
            </a:r>
          </a:p>
          <a:p>
            <a:pPr marL="282575" lvl="0" indent="-282575">
              <a:spcBef>
                <a:spcPct val="20000"/>
              </a:spcBef>
              <a:buClr>
                <a:srgbClr val="0066CC"/>
              </a:buClr>
              <a:buSzPct val="80000"/>
              <a:buFont typeface="Wingdings" pitchFamily="2" charset="2"/>
              <a:buChar char="n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Keep Ball</a:t>
            </a:r>
          </a:p>
          <a:p>
            <a:pPr marL="282575" lvl="0" indent="-282575">
              <a:spcBef>
                <a:spcPct val="20000"/>
              </a:spcBef>
              <a:buClr>
                <a:srgbClr val="0066CC"/>
              </a:buClr>
              <a:buSzPct val="80000"/>
              <a:buFont typeface="Wingdings" pitchFamily="2" charset="2"/>
              <a:buChar char="n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Score</a:t>
            </a:r>
          </a:p>
          <a:p>
            <a:pPr marL="282575" lvl="0" indent="-282575">
              <a:spcBef>
                <a:spcPct val="20000"/>
              </a:spcBef>
              <a:buClr>
                <a:srgbClr val="0066CC"/>
              </a:buClr>
              <a:buSzPct val="80000"/>
              <a:buFont typeface="Wingdings" pitchFamily="2" charset="2"/>
              <a:buChar char="n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282575" lvl="0" indent="-282575">
              <a:spcBef>
                <a:spcPct val="20000"/>
              </a:spcBef>
              <a:buClr>
                <a:srgbClr val="0066CC"/>
              </a:buClr>
              <a:buSzPct val="80000"/>
              <a:buFont typeface="Wingdings" pitchFamily="2" charset="2"/>
              <a:buChar char="n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Advance ball</a:t>
            </a:r>
          </a:p>
          <a:p>
            <a:pPr marL="282575" lvl="0" indent="-282575">
              <a:spcBef>
                <a:spcPct val="20000"/>
              </a:spcBef>
              <a:buClr>
                <a:srgbClr val="0066CC"/>
              </a:buClr>
              <a:buSzPct val="80000"/>
              <a:buFont typeface="Wingdings" pitchFamily="2" charset="2"/>
              <a:buChar char="n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Keep ball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7C6B8-6AD6-499B-B8E6-C1092ABA1AD7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Laws of the 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What players (and coaches) need to know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Ball in and out of play – if part of ball is on the line, it is in play; a ball that hasn’t fully crossed the line is not out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Throw-in technique – arms straight, ball over head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Direct v. indirect kick – 2nd touch before goal can be scored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Goalkeeper infractions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Don’t pick ball up on</a:t>
            </a:r>
          </a:p>
          <a:p>
            <a:pPr lvl="3">
              <a:spcBef>
                <a:spcPts val="0"/>
              </a:spcBef>
            </a:pPr>
            <a:r>
              <a:rPr lang="en-US" u="sng" dirty="0" smtClean="0"/>
              <a:t>Deliberate</a:t>
            </a:r>
            <a:r>
              <a:rPr lang="en-US" dirty="0" smtClean="0"/>
              <a:t> pass back by </a:t>
            </a:r>
            <a:r>
              <a:rPr lang="en-US" u="sng" dirty="0" smtClean="0"/>
              <a:t>foot</a:t>
            </a:r>
          </a:p>
          <a:p>
            <a:pPr lvl="3">
              <a:spcBef>
                <a:spcPts val="0"/>
              </a:spcBef>
            </a:pPr>
            <a:r>
              <a:rPr lang="en-US" dirty="0" smtClean="0"/>
              <a:t>Throw-in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More than 6 seconds before releasing ball from hands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Handling ball up outside penalty area (but can dribble ball into penalty area and then pick up)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Basics of offside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Offside position v offside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Stay level with last defender (not including keeper)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Field Sessions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Required elements</a:t>
            </a:r>
          </a:p>
          <a:p>
            <a:pPr lvl="1"/>
            <a:r>
              <a:rPr lang="en-US" b="1" dirty="0" smtClean="0"/>
              <a:t>Techniques</a:t>
            </a:r>
          </a:p>
          <a:p>
            <a:pPr lvl="2"/>
            <a:r>
              <a:rPr lang="en-US" dirty="0" smtClean="0"/>
              <a:t>Dribbling</a:t>
            </a:r>
          </a:p>
          <a:p>
            <a:pPr lvl="2"/>
            <a:r>
              <a:rPr lang="en-US" dirty="0" smtClean="0"/>
              <a:t>Inside of the Foot – Ball Control</a:t>
            </a:r>
          </a:p>
          <a:p>
            <a:pPr lvl="2"/>
            <a:r>
              <a:rPr lang="en-US" dirty="0" smtClean="0"/>
              <a:t>Sole of the Foot – Ball Control</a:t>
            </a:r>
          </a:p>
          <a:p>
            <a:pPr lvl="2"/>
            <a:r>
              <a:rPr lang="en-US" dirty="0" smtClean="0"/>
              <a:t>Top of the Thigh – Ball Control</a:t>
            </a:r>
          </a:p>
          <a:p>
            <a:pPr lvl="2"/>
            <a:r>
              <a:rPr lang="en-US" dirty="0" smtClean="0"/>
              <a:t>Instep Kick</a:t>
            </a:r>
          </a:p>
          <a:p>
            <a:pPr lvl="2"/>
            <a:r>
              <a:rPr lang="en-US" dirty="0" smtClean="0"/>
              <a:t>Inside of the Foot – Push Pass</a:t>
            </a:r>
          </a:p>
          <a:p>
            <a:pPr lvl="2"/>
            <a:r>
              <a:rPr lang="en-US" dirty="0" smtClean="0"/>
              <a:t>Heading</a:t>
            </a:r>
          </a:p>
          <a:p>
            <a:pPr lvl="2"/>
            <a:r>
              <a:rPr lang="en-US" dirty="0" smtClean="0"/>
              <a:t>Throw-In</a:t>
            </a:r>
          </a:p>
          <a:p>
            <a:pPr lvl="2"/>
            <a:r>
              <a:rPr lang="en-US" dirty="0" smtClean="0"/>
              <a:t>Tackling – Front Block</a:t>
            </a:r>
          </a:p>
          <a:p>
            <a:pPr lvl="2"/>
            <a:r>
              <a:rPr lang="en-US" dirty="0" smtClean="0"/>
              <a:t>Goalkeeping – try to put everyone in goal for at least a quarter</a:t>
            </a:r>
          </a:p>
          <a:p>
            <a:pPr lvl="1"/>
            <a:r>
              <a:rPr lang="en-US" b="1" dirty="0" smtClean="0"/>
              <a:t>Build up the techniques</a:t>
            </a:r>
          </a:p>
          <a:p>
            <a:pPr lvl="1"/>
            <a:r>
              <a:rPr lang="en-US" b="1" dirty="0" smtClean="0"/>
              <a:t>Training games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486400"/>
          </a:xfrm>
        </p:spPr>
        <p:txBody>
          <a:bodyPr/>
          <a:lstStyle/>
          <a:p>
            <a:r>
              <a:rPr lang="en-US" sz="1800" dirty="0" smtClean="0"/>
              <a:t>Before you do anything else, watch pros in action: </a:t>
            </a:r>
            <a:r>
              <a:rPr lang="en-US" sz="1800" dirty="0" smtClean="0">
                <a:hlinkClick r:id="rId2"/>
              </a:rPr>
              <a:t>http://www.youtube.com/watch?v=Xm33Z_2sZj8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Look at the curriculum on UK International’s website coaches’ website:</a:t>
            </a:r>
          </a:p>
          <a:p>
            <a:pPr lvl="1"/>
            <a:r>
              <a:rPr lang="en-US" sz="1600" dirty="0" smtClean="0">
                <a:hlinkClick r:id="rId3"/>
              </a:rPr>
              <a:t>www.uksocca.com </a:t>
            </a:r>
            <a:r>
              <a:rPr lang="en-US" sz="1600" dirty="0" smtClean="0"/>
              <a:t>or go directly to </a:t>
            </a:r>
            <a:r>
              <a:rPr lang="en-US" sz="1600" dirty="0" smtClean="0">
                <a:hlinkClick r:id="rId3"/>
              </a:rPr>
              <a:t>http://76.89.105.17/Curriculum/home.php</a:t>
            </a:r>
            <a:r>
              <a:rPr lang="en-US" sz="1600" dirty="0" smtClean="0"/>
              <a:t> </a:t>
            </a:r>
            <a:endParaRPr lang="en-US" sz="1400" dirty="0" smtClean="0"/>
          </a:p>
          <a:p>
            <a:pPr lvl="1"/>
            <a:r>
              <a:rPr lang="en-US" sz="1600" dirty="0" smtClean="0"/>
              <a:t>User name AYSO76 and password </a:t>
            </a:r>
            <a:r>
              <a:rPr lang="en-US" sz="1600" dirty="0" err="1" smtClean="0"/>
              <a:t>BeverlyHills</a:t>
            </a:r>
            <a:r>
              <a:rPr lang="en-US" sz="1600" dirty="0" smtClean="0"/>
              <a:t> (no spaces)</a:t>
            </a:r>
          </a:p>
          <a:p>
            <a:r>
              <a:rPr lang="en-US" sz="1800" dirty="0" smtClean="0"/>
              <a:t>Check out </a:t>
            </a:r>
            <a:r>
              <a:rPr lang="en-US" sz="1800" dirty="0" smtClean="0">
                <a:hlinkClick r:id="rId4"/>
              </a:rPr>
              <a:t>www.ayso.org/resources/coach_res.aspx</a:t>
            </a:r>
            <a:endParaRPr lang="en-US" sz="1800" dirty="0" smtClean="0"/>
          </a:p>
          <a:p>
            <a:r>
              <a:rPr lang="en-US" sz="1800" dirty="0" smtClean="0"/>
              <a:t>Watch some skills training videos (</a:t>
            </a:r>
            <a:r>
              <a:rPr lang="en-US" sz="1800" dirty="0" err="1" smtClean="0"/>
              <a:t>Coerver’s</a:t>
            </a:r>
            <a:r>
              <a:rPr lang="en-US" sz="1800" dirty="0" smtClean="0"/>
              <a:t> are expensive but the best) – more information can be found at </a:t>
            </a:r>
            <a:r>
              <a:rPr lang="en-US" sz="1800" dirty="0" smtClean="0">
                <a:hlinkClick r:id="rId5"/>
              </a:rPr>
              <a:t>http://www.playgreatsoccer.com</a:t>
            </a:r>
            <a:r>
              <a:rPr lang="en-US" sz="1800" dirty="0" smtClean="0"/>
              <a:t>  </a:t>
            </a:r>
          </a:p>
          <a:p>
            <a:r>
              <a:rPr lang="en-US" sz="1800" dirty="0" smtClean="0"/>
              <a:t>Massachusetts Youth Soccer statewide curriculum is great for learning  what to expect from players at different ages and maturity levels</a:t>
            </a:r>
            <a:r>
              <a:rPr lang="en-US" sz="2000" dirty="0" smtClean="0"/>
              <a:t> </a:t>
            </a:r>
            <a:r>
              <a:rPr lang="en-US" sz="1700" dirty="0" smtClean="0">
                <a:hlinkClick r:id="rId6"/>
              </a:rPr>
              <a:t>http://www.mayouthsoccer.org/download/273_statewide_curriculum_u6_u12_2_.pdf</a:t>
            </a:r>
            <a:r>
              <a:rPr lang="en-US" sz="2000" dirty="0" smtClean="0"/>
              <a:t>. </a:t>
            </a:r>
          </a:p>
          <a:p>
            <a:r>
              <a:rPr lang="en-US" sz="1800" dirty="0" smtClean="0"/>
              <a:t>We like </a:t>
            </a:r>
            <a:r>
              <a:rPr lang="en-US" sz="1800" dirty="0" smtClean="0">
                <a:hlinkClick r:id="rId7"/>
              </a:rPr>
              <a:t>www.soccerclinics.com</a:t>
            </a:r>
            <a:r>
              <a:rPr lang="en-US" sz="1800" dirty="0" smtClean="0"/>
              <a:t> and </a:t>
            </a:r>
            <a:r>
              <a:rPr lang="en-US" sz="1800" dirty="0" smtClean="0">
                <a:hlinkClick r:id="rId8"/>
              </a:rPr>
              <a:t>www.grassrootscoaching.com/</a:t>
            </a:r>
            <a:r>
              <a:rPr lang="en-US" sz="1800" dirty="0" smtClean="0"/>
              <a:t>   because of the animated diagrams – but there are subscription fees</a:t>
            </a:r>
          </a:p>
          <a:p>
            <a:r>
              <a:rPr lang="en-US" sz="1800" dirty="0" smtClean="0">
                <a:hlinkClick r:id="rId9"/>
              </a:rPr>
              <a:t>www.dprsports.com/drills.htm</a:t>
            </a:r>
            <a:r>
              <a:rPr lang="en-US" sz="1800" dirty="0" smtClean="0"/>
              <a:t> and </a:t>
            </a:r>
            <a:r>
              <a:rPr lang="en-US" sz="1800" dirty="0" smtClean="0">
                <a:hlinkClick r:id="rId10"/>
              </a:rPr>
              <a:t>www.soccerxpert.com</a:t>
            </a:r>
            <a:r>
              <a:rPr lang="en-US" sz="1800" dirty="0" smtClean="0"/>
              <a:t> have lots of free drills</a:t>
            </a:r>
          </a:p>
          <a:p>
            <a:r>
              <a:rPr lang="en-US" sz="1800" dirty="0" smtClean="0"/>
              <a:t>Schedule free practice session with UK International coaches or have a member of the Coaching Commission mentor you at a game: Contact the coach administrator (</a:t>
            </a:r>
            <a:r>
              <a:rPr lang="en-US" sz="1800" dirty="0" smtClean="0">
                <a:hlinkClick r:id="rId11"/>
              </a:rPr>
              <a:t>coach@ayso76.org</a:t>
            </a:r>
            <a:r>
              <a:rPr lang="en-US" sz="1800" dirty="0" smtClean="0"/>
              <a:t>) </a:t>
            </a:r>
          </a:p>
          <a:p>
            <a:r>
              <a:rPr lang="en-US" sz="1800" dirty="0" smtClean="0"/>
              <a:t>Laws of the Game</a:t>
            </a:r>
            <a:r>
              <a:rPr lang="en-US" sz="2000" dirty="0" smtClean="0"/>
              <a:t> </a:t>
            </a:r>
            <a:r>
              <a:rPr lang="en-US" sz="1400" dirty="0" smtClean="0">
                <a:hlinkClick r:id="rId12"/>
              </a:rPr>
              <a:t>http://www.fifa.com/aboutfifa/documentlibrary/doclists/laws.html#laws</a:t>
            </a:r>
            <a:r>
              <a:rPr lang="en-US" sz="1400" dirty="0" smtClean="0"/>
              <a:t> </a:t>
            </a:r>
            <a:endParaRPr lang="en-US" dirty="0"/>
          </a:p>
          <a:p>
            <a:r>
              <a:rPr lang="en-US" sz="1800" dirty="0" smtClean="0"/>
              <a:t>U.S. Soccer Federation resources  - </a:t>
            </a:r>
            <a:r>
              <a:rPr lang="en-US" sz="1800" dirty="0" smtClean="0">
                <a:hlinkClick r:id="rId13"/>
              </a:rPr>
              <a:t>http://www.ussoccer.com/Referees/Laws-of-the-Game.aspx</a:t>
            </a:r>
            <a:r>
              <a:rPr lang="en-US" sz="1800" dirty="0" smtClean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Handball Game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886200"/>
            <a:ext cx="8458200" cy="26670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Keep field quite small (30 x 25 yards)</a:t>
            </a:r>
          </a:p>
          <a:p>
            <a:pPr eaLnBrk="1" hangingPunct="1"/>
            <a:r>
              <a:rPr lang="en-US" sz="2000" dirty="0" smtClean="0"/>
              <a:t>Object is to find open space near (but not too close to) teammates</a:t>
            </a:r>
          </a:p>
          <a:p>
            <a:pPr eaLnBrk="1" hangingPunct="1"/>
            <a:r>
              <a:rPr lang="en-US" sz="2000" dirty="0" smtClean="0"/>
              <a:t>To score, all players must catch ball, then throw to their “goal catcher”</a:t>
            </a:r>
          </a:p>
          <a:p>
            <a:pPr eaLnBrk="1" hangingPunct="1"/>
            <a:r>
              <a:rPr lang="en-US" sz="2000" dirty="0" smtClean="0"/>
              <a:t>Stop play to stress need to spread out and OK to pass back</a:t>
            </a:r>
          </a:p>
          <a:p>
            <a:pPr eaLnBrk="1" hangingPunct="1"/>
            <a:r>
              <a:rPr lang="en-US" sz="2000" dirty="0" smtClean="0"/>
              <a:t>No offside (so red forward is available for quick pass)</a:t>
            </a:r>
          </a:p>
          <a:p>
            <a:pPr eaLnBrk="1" hangingPunct="1"/>
            <a:r>
              <a:rPr lang="en-US" sz="2000" dirty="0" smtClean="0"/>
              <a:t>Variation/progression:  Maximum of 3 steps before passing</a:t>
            </a:r>
          </a:p>
          <a:p>
            <a:pPr eaLnBrk="1" hangingPunct="1"/>
            <a:r>
              <a:rPr lang="en-US" sz="2000" dirty="0" smtClean="0"/>
              <a:t>Progression:  Alternate throw in air, then roll on ground</a:t>
            </a:r>
          </a:p>
        </p:txBody>
      </p:sp>
      <p:grpSp>
        <p:nvGrpSpPr>
          <p:cNvPr id="2" name="Group 163"/>
          <p:cNvGrpSpPr>
            <a:grpSpLocks/>
          </p:cNvGrpSpPr>
          <p:nvPr/>
        </p:nvGrpSpPr>
        <p:grpSpPr bwMode="auto">
          <a:xfrm>
            <a:off x="2362200" y="990600"/>
            <a:ext cx="4572000" cy="2819400"/>
            <a:chOff x="240" y="480"/>
            <a:chExt cx="2880" cy="1776"/>
          </a:xfrm>
        </p:grpSpPr>
        <p:grpSp>
          <p:nvGrpSpPr>
            <p:cNvPr id="3" name="Group 156"/>
            <p:cNvGrpSpPr>
              <a:grpSpLocks/>
            </p:cNvGrpSpPr>
            <p:nvPr/>
          </p:nvGrpSpPr>
          <p:grpSpPr bwMode="auto">
            <a:xfrm>
              <a:off x="240" y="480"/>
              <a:ext cx="2880" cy="1776"/>
              <a:chOff x="240" y="480"/>
              <a:chExt cx="2880" cy="1776"/>
            </a:xfrm>
          </p:grpSpPr>
          <p:sp>
            <p:nvSpPr>
              <p:cNvPr id="22551" name="Rectangle 59"/>
              <p:cNvSpPr>
                <a:spLocks noChangeArrowheads="1"/>
              </p:cNvSpPr>
              <p:nvPr/>
            </p:nvSpPr>
            <p:spPr bwMode="auto">
              <a:xfrm>
                <a:off x="240" y="480"/>
                <a:ext cx="2880" cy="1764"/>
              </a:xfrm>
              <a:prstGeom prst="rect">
                <a:avLst/>
              </a:prstGeom>
              <a:solidFill>
                <a:srgbClr val="99FF33"/>
              </a:solidFill>
              <a:ln w="76200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52" name="Line 60"/>
              <p:cNvSpPr>
                <a:spLocks noChangeShapeType="1"/>
              </p:cNvSpPr>
              <p:nvPr/>
            </p:nvSpPr>
            <p:spPr bwMode="auto">
              <a:xfrm>
                <a:off x="1680" y="480"/>
                <a:ext cx="0" cy="1776"/>
              </a:xfrm>
              <a:prstGeom prst="line">
                <a:avLst/>
              </a:prstGeom>
              <a:noFill/>
              <a:ln w="76200">
                <a:solidFill>
                  <a:srgbClr val="FFFF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22536" name="Picture 66" descr="player_re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64" y="1002"/>
              <a:ext cx="242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7" name="Picture 67" descr="player_re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6" y="1530"/>
              <a:ext cx="242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8" name="Picture 68" descr="player_blu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48" y="762"/>
              <a:ext cx="242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9" name="Picture 104" descr="player_re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28" y="1146"/>
              <a:ext cx="242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0" name="Picture 70" descr="player_blu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24" y="714"/>
              <a:ext cx="242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1" name="Picture 106" descr="player_blu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00" y="1290"/>
              <a:ext cx="242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2" name="Picture 107" descr="player_red_white_bg_2089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32" y="810"/>
              <a:ext cx="230" cy="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3" name="Picture 12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496" y="1176"/>
              <a:ext cx="33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4" name="Picture 127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8" y="1338"/>
              <a:ext cx="240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5" name="Picture 63" descr="ball_sml_ph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200" y="906"/>
              <a:ext cx="96" cy="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46" name="Rectangle 128"/>
            <p:cNvSpPr>
              <a:spLocks noChangeArrowheads="1"/>
            </p:cNvSpPr>
            <p:nvPr/>
          </p:nvSpPr>
          <p:spPr bwMode="auto">
            <a:xfrm>
              <a:off x="384" y="2037"/>
              <a:ext cx="52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/>
                <a:t>goal catcher</a:t>
              </a:r>
            </a:p>
          </p:txBody>
        </p:sp>
        <p:sp>
          <p:nvSpPr>
            <p:cNvPr id="22547" name="Rectangle 129"/>
            <p:cNvSpPr>
              <a:spLocks noChangeArrowheads="1"/>
            </p:cNvSpPr>
            <p:nvPr/>
          </p:nvSpPr>
          <p:spPr bwMode="auto">
            <a:xfrm>
              <a:off x="2407" y="2039"/>
              <a:ext cx="52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/>
                <a:t>goal catcher</a:t>
              </a:r>
            </a:p>
          </p:txBody>
        </p:sp>
        <p:cxnSp>
          <p:nvCxnSpPr>
            <p:cNvPr id="22548" name="AutoShape 130"/>
            <p:cNvCxnSpPr>
              <a:cxnSpLocks noChangeShapeType="1"/>
              <a:stCxn id="22547" idx="0"/>
            </p:cNvCxnSpPr>
            <p:nvPr/>
          </p:nvCxnSpPr>
          <p:spPr bwMode="auto">
            <a:xfrm flipH="1" flipV="1">
              <a:off x="2664" y="1548"/>
              <a:ext cx="4" cy="491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22549" name="AutoShape 131"/>
            <p:cNvCxnSpPr>
              <a:cxnSpLocks noChangeShapeType="1"/>
              <a:stCxn id="22546" idx="0"/>
            </p:cNvCxnSpPr>
            <p:nvPr/>
          </p:nvCxnSpPr>
          <p:spPr bwMode="auto">
            <a:xfrm flipV="1">
              <a:off x="645" y="1572"/>
              <a:ext cx="3" cy="465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pic>
          <p:nvPicPr>
            <p:cNvPr id="22550" name="Picture 126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80" y="1200"/>
              <a:ext cx="33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U12 Coaching Course</a:t>
            </a:r>
            <a:endParaRPr lang="en-US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39B881-FAF9-4AC0-94F6-3F6956755071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211763"/>
          </a:xfrm>
        </p:spPr>
        <p:txBody>
          <a:bodyPr/>
          <a:lstStyle/>
          <a:p>
            <a:pPr>
              <a:lnSpc>
                <a:spcPts val="3100"/>
              </a:lnSpc>
            </a:pPr>
            <a:r>
              <a:rPr lang="en-US" sz="2600" dirty="0" smtClean="0"/>
              <a:t>Regional Commissioner – Mike Karon </a:t>
            </a:r>
            <a:r>
              <a:rPr lang="en-US" sz="2600" dirty="0" smtClean="0">
                <a:hlinkClick r:id="rId2"/>
              </a:rPr>
              <a:t>commissioner@ayso76.org</a:t>
            </a:r>
            <a:r>
              <a:rPr lang="en-US" sz="2600" dirty="0" smtClean="0"/>
              <a:t> </a:t>
            </a:r>
          </a:p>
          <a:p>
            <a:pPr>
              <a:lnSpc>
                <a:spcPts val="3100"/>
              </a:lnSpc>
            </a:pPr>
            <a:r>
              <a:rPr lang="en-US" sz="2600" dirty="0" smtClean="0"/>
              <a:t>Coach Administrators – Ji Lee and Jeff Gross </a:t>
            </a:r>
            <a:r>
              <a:rPr lang="en-US" sz="2600" dirty="0" smtClean="0">
                <a:hlinkClick r:id="rId3"/>
              </a:rPr>
              <a:t>coach@ayso76.org</a:t>
            </a:r>
            <a:endParaRPr lang="en-US" sz="2600" dirty="0" smtClean="0"/>
          </a:p>
          <a:p>
            <a:pPr>
              <a:lnSpc>
                <a:spcPts val="3100"/>
              </a:lnSpc>
            </a:pPr>
            <a:r>
              <a:rPr lang="en-US" sz="2600" dirty="0" smtClean="0"/>
              <a:t>Webmaster – Michael Karlin </a:t>
            </a:r>
            <a:r>
              <a:rPr lang="en-US" sz="2600" dirty="0" smtClean="0">
                <a:hlinkClick r:id="rId4"/>
              </a:rPr>
              <a:t>webmaster@ayso76.org</a:t>
            </a:r>
            <a:r>
              <a:rPr lang="en-US" sz="2600" dirty="0" smtClean="0"/>
              <a:t> </a:t>
            </a:r>
          </a:p>
          <a:p>
            <a:pPr>
              <a:lnSpc>
                <a:spcPts val="3100"/>
              </a:lnSpc>
            </a:pPr>
            <a:r>
              <a:rPr lang="en-US" sz="2600" dirty="0" smtClean="0"/>
              <a:t>Boys Under 12 Division Director –  Patrick Reynolds – </a:t>
            </a:r>
            <a:r>
              <a:rPr lang="en-US" sz="2600" dirty="0" smtClean="0">
                <a:hlinkClick r:id="rId5"/>
              </a:rPr>
              <a:t>preynolds@ayso76.org</a:t>
            </a:r>
            <a:r>
              <a:rPr lang="en-US" sz="2600" dirty="0" smtClean="0"/>
              <a:t>  </a:t>
            </a:r>
          </a:p>
          <a:p>
            <a:pPr>
              <a:lnSpc>
                <a:spcPts val="3100"/>
              </a:lnSpc>
            </a:pPr>
            <a:r>
              <a:rPr lang="en-US" sz="2600" dirty="0" smtClean="0"/>
              <a:t>Girls Under 12 Division Director – Bernard Markowitz and Rand Bleimeister – </a:t>
            </a:r>
            <a:r>
              <a:rPr lang="en-US" sz="2600" dirty="0" smtClean="0">
                <a:hlinkClick r:id="rId6"/>
              </a:rPr>
              <a:t>gu12@ayso76.org</a:t>
            </a:r>
            <a:r>
              <a:rPr lang="en-US" sz="2600" dirty="0" smtClean="0"/>
              <a:t>   </a:t>
            </a:r>
          </a:p>
          <a:p>
            <a:pPr>
              <a:lnSpc>
                <a:spcPts val="3100"/>
              </a:lnSpc>
            </a:pPr>
            <a:r>
              <a:rPr lang="en-US" sz="2600" dirty="0" smtClean="0"/>
              <a:t>Our website:</a:t>
            </a:r>
          </a:p>
          <a:p>
            <a:pPr lvl="1">
              <a:lnSpc>
                <a:spcPts val="3100"/>
              </a:lnSpc>
            </a:pPr>
            <a:r>
              <a:rPr lang="en-US" dirty="0" smtClean="0"/>
              <a:t>Public:  </a:t>
            </a:r>
            <a:r>
              <a:rPr lang="en-US" dirty="0" smtClean="0">
                <a:hlinkClick r:id="rId7"/>
              </a:rPr>
              <a:t>www.ayso76.org</a:t>
            </a:r>
            <a:endParaRPr lang="en-US" dirty="0" smtClean="0"/>
          </a:p>
          <a:p>
            <a:pPr lvl="1">
              <a:lnSpc>
                <a:spcPts val="3100"/>
              </a:lnSpc>
            </a:pPr>
            <a:r>
              <a:rPr lang="en-US" dirty="0" smtClean="0"/>
              <a:t>Password protected: </a:t>
            </a:r>
            <a:r>
              <a:rPr lang="en-US" dirty="0" smtClean="0">
                <a:hlinkClick r:id="rId8"/>
              </a:rPr>
              <a:t>www.ayso76.net</a:t>
            </a:r>
            <a:r>
              <a:rPr lang="en-US" dirty="0" smtClean="0"/>
              <a:t> 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0"/>
          <p:cNvGrpSpPr>
            <a:grpSpLocks/>
          </p:cNvGrpSpPr>
          <p:nvPr/>
        </p:nvGrpSpPr>
        <p:grpSpPr bwMode="auto">
          <a:xfrm>
            <a:off x="1295400" y="609600"/>
            <a:ext cx="6553200" cy="3581400"/>
            <a:chOff x="816" y="384"/>
            <a:chExt cx="4128" cy="2256"/>
          </a:xfrm>
        </p:grpSpPr>
        <p:sp>
          <p:nvSpPr>
            <p:cNvPr id="47153" name="Rectangle 5"/>
            <p:cNvSpPr>
              <a:spLocks noChangeArrowheads="1"/>
            </p:cNvSpPr>
            <p:nvPr/>
          </p:nvSpPr>
          <p:spPr bwMode="auto">
            <a:xfrm>
              <a:off x="864" y="470"/>
              <a:ext cx="4032" cy="2170"/>
            </a:xfrm>
            <a:prstGeom prst="rect">
              <a:avLst/>
            </a:prstGeom>
            <a:solidFill>
              <a:srgbClr val="99FF33"/>
            </a:solidFill>
            <a:ln w="76200">
              <a:solidFill>
                <a:srgbClr val="FFFF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4" name="Rectangle 23"/>
            <p:cNvSpPr>
              <a:spLocks noChangeArrowheads="1"/>
            </p:cNvSpPr>
            <p:nvPr/>
          </p:nvSpPr>
          <p:spPr bwMode="auto">
            <a:xfrm>
              <a:off x="816" y="384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>
                  <a:sym typeface="Wingdings" pitchFamily="2" charset="2"/>
                </a:rPr>
                <a:t></a:t>
              </a:r>
            </a:p>
          </p:txBody>
        </p:sp>
        <p:sp>
          <p:nvSpPr>
            <p:cNvPr id="47155" name="Rectangle 27"/>
            <p:cNvSpPr>
              <a:spLocks noChangeArrowheads="1"/>
            </p:cNvSpPr>
            <p:nvPr/>
          </p:nvSpPr>
          <p:spPr bwMode="auto">
            <a:xfrm>
              <a:off x="1480" y="384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>
                  <a:sym typeface="Wingdings" pitchFamily="2" charset="2"/>
                </a:rPr>
                <a:t></a:t>
              </a:r>
            </a:p>
          </p:txBody>
        </p:sp>
        <p:sp>
          <p:nvSpPr>
            <p:cNvPr id="47156" name="Rectangle 29"/>
            <p:cNvSpPr>
              <a:spLocks noChangeArrowheads="1"/>
            </p:cNvSpPr>
            <p:nvPr/>
          </p:nvSpPr>
          <p:spPr bwMode="auto">
            <a:xfrm>
              <a:off x="2144" y="384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>
                  <a:sym typeface="Wingdings" pitchFamily="2" charset="2"/>
                </a:rPr>
                <a:t></a:t>
              </a:r>
            </a:p>
          </p:txBody>
        </p:sp>
        <p:sp>
          <p:nvSpPr>
            <p:cNvPr id="47157" name="Rectangle 32"/>
            <p:cNvSpPr>
              <a:spLocks noChangeArrowheads="1"/>
            </p:cNvSpPr>
            <p:nvPr/>
          </p:nvSpPr>
          <p:spPr bwMode="auto">
            <a:xfrm>
              <a:off x="2808" y="384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>
                  <a:sym typeface="Wingdings" pitchFamily="2" charset="2"/>
                </a:rPr>
                <a:t></a:t>
              </a:r>
            </a:p>
          </p:txBody>
        </p:sp>
        <p:sp>
          <p:nvSpPr>
            <p:cNvPr id="47158" name="Rectangle 33"/>
            <p:cNvSpPr>
              <a:spLocks noChangeArrowheads="1"/>
            </p:cNvSpPr>
            <p:nvPr/>
          </p:nvSpPr>
          <p:spPr bwMode="auto">
            <a:xfrm>
              <a:off x="4136" y="384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>
                  <a:sym typeface="Wingdings" pitchFamily="2" charset="2"/>
                </a:rPr>
                <a:t></a:t>
              </a:r>
            </a:p>
          </p:txBody>
        </p:sp>
        <p:sp>
          <p:nvSpPr>
            <p:cNvPr id="47159" name="Rectangle 34"/>
            <p:cNvSpPr>
              <a:spLocks noChangeArrowheads="1"/>
            </p:cNvSpPr>
            <p:nvPr/>
          </p:nvSpPr>
          <p:spPr bwMode="auto">
            <a:xfrm>
              <a:off x="3472" y="384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>
                  <a:sym typeface="Wingdings" pitchFamily="2" charset="2"/>
                </a:rPr>
                <a:t></a:t>
              </a:r>
            </a:p>
          </p:txBody>
        </p:sp>
        <p:sp>
          <p:nvSpPr>
            <p:cNvPr id="47160" name="Rectangle 35"/>
            <p:cNvSpPr>
              <a:spLocks noChangeArrowheads="1"/>
            </p:cNvSpPr>
            <p:nvPr/>
          </p:nvSpPr>
          <p:spPr bwMode="auto">
            <a:xfrm>
              <a:off x="4800" y="384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>
                  <a:sym typeface="Wingdings" pitchFamily="2" charset="2"/>
                </a:rPr>
                <a:t></a:t>
              </a:r>
            </a:p>
          </p:txBody>
        </p:sp>
      </p:grp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Alley Game</a:t>
            </a:r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267200"/>
            <a:ext cx="8382000" cy="2362200"/>
          </a:xfrm>
          <a:noFill/>
        </p:spPr>
        <p:txBody>
          <a:bodyPr tIns="0" bIns="0"/>
          <a:lstStyle/>
          <a:p>
            <a:pPr eaLnBrk="1" hangingPunct="1"/>
            <a:r>
              <a:rPr lang="en-US" sz="2000" dirty="0" smtClean="0"/>
              <a:t>Variations: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1800" dirty="0" smtClean="0"/>
              <a:t>Basic:  1 red in one lane, 1 blue in the other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1800" dirty="0" smtClean="0"/>
              <a:t>1 red and 1 blue in each lane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1800" dirty="0" smtClean="0"/>
              <a:t>Anyone can go into lane with ball; while there, player is “safe”</a:t>
            </a:r>
          </a:p>
          <a:p>
            <a:pPr eaLnBrk="1" hangingPunct="1"/>
            <a:r>
              <a:rPr lang="en-US" sz="2000" dirty="0" smtClean="0"/>
              <a:t>Coaching points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1800" dirty="0" smtClean="0"/>
              <a:t>Player in safe zone should pass back, not at goalkeeper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1800" dirty="0" smtClean="0"/>
              <a:t>Midfield player should trail safe zone player (option for pass back)</a:t>
            </a:r>
          </a:p>
        </p:txBody>
      </p:sp>
      <p:sp>
        <p:nvSpPr>
          <p:cNvPr id="47111" name="Line 7"/>
          <p:cNvSpPr>
            <a:spLocks noChangeShapeType="1"/>
          </p:cNvSpPr>
          <p:nvPr/>
        </p:nvSpPr>
        <p:spPr bwMode="auto">
          <a:xfrm>
            <a:off x="4572000" y="752475"/>
            <a:ext cx="0" cy="3446463"/>
          </a:xfrm>
          <a:prstGeom prst="line">
            <a:avLst/>
          </a:prstGeom>
          <a:noFill/>
          <a:ln w="76200">
            <a:solidFill>
              <a:srgbClr val="FFFF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12" name="Text Box 56"/>
          <p:cNvSpPr txBox="1">
            <a:spLocks noChangeArrowheads="1"/>
          </p:cNvSpPr>
          <p:nvPr/>
        </p:nvSpPr>
        <p:spPr bwMode="auto">
          <a:xfrm>
            <a:off x="2078038" y="3825875"/>
            <a:ext cx="798512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/>
              <a:t>Safe zone</a:t>
            </a:r>
            <a:endParaRPr lang="en-US"/>
          </a:p>
        </p:txBody>
      </p:sp>
      <p:sp>
        <p:nvSpPr>
          <p:cNvPr id="47113" name="Text Box 59"/>
          <p:cNvSpPr txBox="1">
            <a:spLocks noChangeArrowheads="1"/>
          </p:cNvSpPr>
          <p:nvPr/>
        </p:nvSpPr>
        <p:spPr bwMode="auto">
          <a:xfrm>
            <a:off x="6288088" y="3825875"/>
            <a:ext cx="798512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/>
              <a:t>Safe zone</a:t>
            </a:r>
            <a:endParaRPr lang="en-US"/>
          </a:p>
        </p:txBody>
      </p:sp>
      <p:sp>
        <p:nvSpPr>
          <p:cNvPr id="47114" name="Text Box 8"/>
          <p:cNvSpPr txBox="1">
            <a:spLocks noChangeArrowheads="1"/>
          </p:cNvSpPr>
          <p:nvPr/>
        </p:nvSpPr>
        <p:spPr bwMode="auto">
          <a:xfrm>
            <a:off x="2076450" y="892175"/>
            <a:ext cx="79851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/>
              <a:t>Safe zone</a:t>
            </a:r>
            <a:endParaRPr lang="en-US"/>
          </a:p>
        </p:txBody>
      </p:sp>
      <p:pic>
        <p:nvPicPr>
          <p:cNvPr id="47115" name="Picture 14" descr="player_r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2044700"/>
            <a:ext cx="3841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6" name="Picture 15" descr="player_r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2763838"/>
            <a:ext cx="38417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7" name="Picture 17" descr="player_blu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1901825"/>
            <a:ext cx="3841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8" name="Picture 18" descr="player_blu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2209800"/>
            <a:ext cx="3841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9" name="Picture 19" descr="player_blu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2690813"/>
            <a:ext cx="3841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20" name="Rectangle 21" descr="Dotted grid"/>
          <p:cNvSpPr>
            <a:spLocks noChangeArrowheads="1"/>
          </p:cNvSpPr>
          <p:nvPr/>
        </p:nvSpPr>
        <p:spPr bwMode="auto">
          <a:xfrm>
            <a:off x="7772400" y="2174875"/>
            <a:ext cx="168275" cy="601663"/>
          </a:xfrm>
          <a:prstGeom prst="rect">
            <a:avLst/>
          </a:prstGeom>
          <a:pattFill prst="dotGrid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1" name="Rectangle 22" descr="Dotted grid"/>
          <p:cNvSpPr>
            <a:spLocks noChangeArrowheads="1"/>
          </p:cNvSpPr>
          <p:nvPr/>
        </p:nvSpPr>
        <p:spPr bwMode="auto">
          <a:xfrm>
            <a:off x="1219200" y="2174875"/>
            <a:ext cx="168275" cy="601663"/>
          </a:xfrm>
          <a:prstGeom prst="rect">
            <a:avLst/>
          </a:prstGeom>
          <a:pattFill prst="dotGrid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2" name="Rectangle 24"/>
          <p:cNvSpPr>
            <a:spLocks noChangeArrowheads="1"/>
          </p:cNvSpPr>
          <p:nvPr/>
        </p:nvSpPr>
        <p:spPr bwMode="auto">
          <a:xfrm>
            <a:off x="1295400" y="4084638"/>
            <a:ext cx="228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23" name="Rectangle 25"/>
          <p:cNvSpPr>
            <a:spLocks noChangeArrowheads="1"/>
          </p:cNvSpPr>
          <p:nvPr/>
        </p:nvSpPr>
        <p:spPr bwMode="auto">
          <a:xfrm>
            <a:off x="3403600" y="4084638"/>
            <a:ext cx="228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24" name="Rectangle 26"/>
          <p:cNvSpPr>
            <a:spLocks noChangeArrowheads="1"/>
          </p:cNvSpPr>
          <p:nvPr/>
        </p:nvSpPr>
        <p:spPr bwMode="auto">
          <a:xfrm>
            <a:off x="4457700" y="4084638"/>
            <a:ext cx="228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25" name="Rectangle 28"/>
          <p:cNvSpPr>
            <a:spLocks noChangeArrowheads="1"/>
          </p:cNvSpPr>
          <p:nvPr/>
        </p:nvSpPr>
        <p:spPr bwMode="auto">
          <a:xfrm>
            <a:off x="2349500" y="4084638"/>
            <a:ext cx="228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26" name="Rectangle 30"/>
          <p:cNvSpPr>
            <a:spLocks noChangeArrowheads="1"/>
          </p:cNvSpPr>
          <p:nvPr/>
        </p:nvSpPr>
        <p:spPr bwMode="auto">
          <a:xfrm>
            <a:off x="5511800" y="4084638"/>
            <a:ext cx="228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27" name="Rectangle 31"/>
          <p:cNvSpPr>
            <a:spLocks noChangeArrowheads="1"/>
          </p:cNvSpPr>
          <p:nvPr/>
        </p:nvSpPr>
        <p:spPr bwMode="auto">
          <a:xfrm>
            <a:off x="6565900" y="4084638"/>
            <a:ext cx="228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28" name="Rectangle 38"/>
          <p:cNvSpPr>
            <a:spLocks noChangeArrowheads="1"/>
          </p:cNvSpPr>
          <p:nvPr/>
        </p:nvSpPr>
        <p:spPr bwMode="auto">
          <a:xfrm>
            <a:off x="1295400" y="1112838"/>
            <a:ext cx="228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29" name="Rectangle 39"/>
          <p:cNvSpPr>
            <a:spLocks noChangeArrowheads="1"/>
          </p:cNvSpPr>
          <p:nvPr/>
        </p:nvSpPr>
        <p:spPr bwMode="auto">
          <a:xfrm>
            <a:off x="2349500" y="1112838"/>
            <a:ext cx="228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30" name="Rectangle 40"/>
          <p:cNvSpPr>
            <a:spLocks noChangeArrowheads="1"/>
          </p:cNvSpPr>
          <p:nvPr/>
        </p:nvSpPr>
        <p:spPr bwMode="auto">
          <a:xfrm>
            <a:off x="3403600" y="1112838"/>
            <a:ext cx="228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31" name="Rectangle 41"/>
          <p:cNvSpPr>
            <a:spLocks noChangeArrowheads="1"/>
          </p:cNvSpPr>
          <p:nvPr/>
        </p:nvSpPr>
        <p:spPr bwMode="auto">
          <a:xfrm>
            <a:off x="4457700" y="1112838"/>
            <a:ext cx="228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32" name="Rectangle 42"/>
          <p:cNvSpPr>
            <a:spLocks noChangeArrowheads="1"/>
          </p:cNvSpPr>
          <p:nvPr/>
        </p:nvSpPr>
        <p:spPr bwMode="auto">
          <a:xfrm>
            <a:off x="6565900" y="1112838"/>
            <a:ext cx="228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33" name="Rectangle 43"/>
          <p:cNvSpPr>
            <a:spLocks noChangeArrowheads="1"/>
          </p:cNvSpPr>
          <p:nvPr/>
        </p:nvSpPr>
        <p:spPr bwMode="auto">
          <a:xfrm>
            <a:off x="5511800" y="1112838"/>
            <a:ext cx="228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34" name="Rectangle 44"/>
          <p:cNvSpPr>
            <a:spLocks noChangeArrowheads="1"/>
          </p:cNvSpPr>
          <p:nvPr/>
        </p:nvSpPr>
        <p:spPr bwMode="auto">
          <a:xfrm>
            <a:off x="7620000" y="1112838"/>
            <a:ext cx="228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35" name="Rectangle 45"/>
          <p:cNvSpPr>
            <a:spLocks noChangeArrowheads="1"/>
          </p:cNvSpPr>
          <p:nvPr/>
        </p:nvSpPr>
        <p:spPr bwMode="auto">
          <a:xfrm>
            <a:off x="1295400" y="3582988"/>
            <a:ext cx="228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36" name="Rectangle 46"/>
          <p:cNvSpPr>
            <a:spLocks noChangeArrowheads="1"/>
          </p:cNvSpPr>
          <p:nvPr/>
        </p:nvSpPr>
        <p:spPr bwMode="auto">
          <a:xfrm>
            <a:off x="2349500" y="3582988"/>
            <a:ext cx="228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37" name="Rectangle 47"/>
          <p:cNvSpPr>
            <a:spLocks noChangeArrowheads="1"/>
          </p:cNvSpPr>
          <p:nvPr/>
        </p:nvSpPr>
        <p:spPr bwMode="auto">
          <a:xfrm>
            <a:off x="3403600" y="3582988"/>
            <a:ext cx="228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38" name="Rectangle 48"/>
          <p:cNvSpPr>
            <a:spLocks noChangeArrowheads="1"/>
          </p:cNvSpPr>
          <p:nvPr/>
        </p:nvSpPr>
        <p:spPr bwMode="auto">
          <a:xfrm>
            <a:off x="4457700" y="3582988"/>
            <a:ext cx="228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39" name="Rectangle 49"/>
          <p:cNvSpPr>
            <a:spLocks noChangeArrowheads="1"/>
          </p:cNvSpPr>
          <p:nvPr/>
        </p:nvSpPr>
        <p:spPr bwMode="auto">
          <a:xfrm>
            <a:off x="6565900" y="3582988"/>
            <a:ext cx="228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sp>
        <p:nvSpPr>
          <p:cNvPr id="47140" name="Rectangle 50"/>
          <p:cNvSpPr>
            <a:spLocks noChangeArrowheads="1"/>
          </p:cNvSpPr>
          <p:nvPr/>
        </p:nvSpPr>
        <p:spPr bwMode="auto">
          <a:xfrm>
            <a:off x="5511800" y="3582988"/>
            <a:ext cx="228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ym typeface="Wingdings" pitchFamily="2" charset="2"/>
              </a:rPr>
              <a:t></a:t>
            </a:r>
          </a:p>
        </p:txBody>
      </p:sp>
      <p:grpSp>
        <p:nvGrpSpPr>
          <p:cNvPr id="3" name="Group 70"/>
          <p:cNvGrpSpPr>
            <a:grpSpLocks/>
          </p:cNvGrpSpPr>
          <p:nvPr/>
        </p:nvGrpSpPr>
        <p:grpSpPr bwMode="auto">
          <a:xfrm>
            <a:off x="7620000" y="3582988"/>
            <a:ext cx="228600" cy="776287"/>
            <a:chOff x="4800" y="2257"/>
            <a:chExt cx="144" cy="489"/>
          </a:xfrm>
        </p:grpSpPr>
        <p:sp>
          <p:nvSpPr>
            <p:cNvPr id="47151" name="Rectangle 36"/>
            <p:cNvSpPr>
              <a:spLocks noChangeArrowheads="1"/>
            </p:cNvSpPr>
            <p:nvPr/>
          </p:nvSpPr>
          <p:spPr bwMode="auto">
            <a:xfrm>
              <a:off x="4800" y="2573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>
                  <a:sym typeface="Wingdings" pitchFamily="2" charset="2"/>
                </a:rPr>
                <a:t></a:t>
              </a:r>
            </a:p>
          </p:txBody>
        </p:sp>
        <p:sp>
          <p:nvSpPr>
            <p:cNvPr id="47152" name="Rectangle 51"/>
            <p:cNvSpPr>
              <a:spLocks noChangeArrowheads="1"/>
            </p:cNvSpPr>
            <p:nvPr/>
          </p:nvSpPr>
          <p:spPr bwMode="auto">
            <a:xfrm>
              <a:off x="4800" y="2257"/>
              <a:ext cx="14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>
                  <a:sym typeface="Wingdings" pitchFamily="2" charset="2"/>
                </a:rPr>
                <a:t></a:t>
              </a:r>
            </a:p>
          </p:txBody>
        </p:sp>
      </p:grpSp>
      <p:pic>
        <p:nvPicPr>
          <p:cNvPr id="47142" name="Picture 53" descr="player_red_g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2260600"/>
            <a:ext cx="3841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43" name="Picture 54" descr="player_blue_GK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12025" y="2362200"/>
            <a:ext cx="3841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44" name="Picture 57" descr="player_r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2362200"/>
            <a:ext cx="3841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45" name="Text Box 58"/>
          <p:cNvSpPr txBox="1">
            <a:spLocks noChangeArrowheads="1"/>
          </p:cNvSpPr>
          <p:nvPr/>
        </p:nvSpPr>
        <p:spPr bwMode="auto">
          <a:xfrm>
            <a:off x="6286500" y="892175"/>
            <a:ext cx="79851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/>
              <a:t>Safe zone</a:t>
            </a:r>
            <a:endParaRPr lang="en-US"/>
          </a:p>
        </p:txBody>
      </p:sp>
      <p:pic>
        <p:nvPicPr>
          <p:cNvPr id="47146" name="Picture 63" descr="player_blu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838200"/>
            <a:ext cx="3841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47" name="Line 68"/>
          <p:cNvSpPr>
            <a:spLocks noChangeShapeType="1"/>
          </p:cNvSpPr>
          <p:nvPr/>
        </p:nvSpPr>
        <p:spPr bwMode="auto">
          <a:xfrm>
            <a:off x="8001000" y="3741738"/>
            <a:ext cx="0" cy="457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lg" len="med"/>
            <a:tailEnd type="triangle" w="lg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48" name="Text Box 69"/>
          <p:cNvSpPr txBox="1">
            <a:spLocks noChangeArrowheads="1"/>
          </p:cNvSpPr>
          <p:nvPr/>
        </p:nvSpPr>
        <p:spPr bwMode="auto">
          <a:xfrm>
            <a:off x="8001000" y="3810000"/>
            <a:ext cx="38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900"/>
              <a:t>4-6 yards</a:t>
            </a:r>
          </a:p>
        </p:txBody>
      </p:sp>
      <p:pic>
        <p:nvPicPr>
          <p:cNvPr id="102437" name="Picture 37" descr="ball_sml_ph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52800" y="4038600"/>
            <a:ext cx="152400" cy="13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5" name="Picture 65" descr="player_red_white_bg_2089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0" y="3810000"/>
            <a:ext cx="365125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Date Placeholder 5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8" name="Footer Placeholder 5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U12 Coaching Course</a:t>
            </a:r>
            <a:endParaRPr lang="en-US" dirty="0"/>
          </a:p>
        </p:txBody>
      </p:sp>
      <p:sp>
        <p:nvSpPr>
          <p:cNvPr id="59" name="Slide Number Placeholder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96296E-6 L 0.48003 0.00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4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00" y="1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0.00116 C 0.01146 0.00116 0.04653 -0.00324 0.06979 -0.00463 C 0.09306 -0.00601 0.11649 -0.00648 0.13958 -0.0074 C 0.16111 -0.01041 0.18594 -0.00833 0.20833 -0.01018 C 0.21319 -0.01064 0.22292 -0.01157 0.22292 -0.01134 C 0.26076 -0.02291 0.37795 -0.01412 0.43125 -0.01527 C 0.43316 -0.01574 0.44045 -0.01759 0.44063 -0.01805 C 0.44115 -0.01921 0.44549 -0.02708 0.44479 -0.02824 C 0.4441 -0.02986 0.43403 -0.03888 0.43333 -0.04074 C 0.42969 -0.05092 0.42257 -0.05625 0.41667 -0.06713 C 0.40764 -0.08402 0.40764 -0.08842 0.40104 -0.10463 C 0.39427 -0.12129 0.39306 -0.1324 0.38333 -0.14699 C 0.37865 -0.15393 0.37326 -0.15787 0.36875 -0.16481 C 0.36667 -0.17245 0.36285 -0.17199 0.35833 -0.17754 C 0.3559 -0.18055 0.35104 -0.18657 0.35104 -0.18634 C 0.34826 -0.19652 0.33802 -0.19907 0.33021 -0.19907 " pathEditMode="relative" rAng="0" ptsTypes="faffffffffffffff">
                                      <p:cBhvr>
                                        <p:cTn id="8" dur="3000" fill="hold"/>
                                        <p:tgtEl>
                                          <p:spTgt spid="1024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00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Teaching Shooting Without Lines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886200"/>
            <a:ext cx="8458200" cy="26670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5 players – GK plus 2 on one side of goal, 2 on the other</a:t>
            </a:r>
          </a:p>
          <a:p>
            <a:pPr eaLnBrk="1" hangingPunct="1"/>
            <a:r>
              <a:rPr lang="en-US" sz="2000" dirty="0" smtClean="0"/>
              <a:t>Basic set-up:  Player shoots; if GK saves, turns and feeds to player on opposite side of goal; if ball passes GK,  player on opposite side has ball and can shoot</a:t>
            </a:r>
          </a:p>
          <a:p>
            <a:pPr eaLnBrk="1" hangingPunct="1"/>
            <a:r>
              <a:rPr lang="en-US" sz="2000" dirty="0" smtClean="0"/>
              <a:t>Progressions</a:t>
            </a:r>
          </a:p>
          <a:p>
            <a:pPr lvl="1"/>
            <a:r>
              <a:rPr lang="en-US" sz="1600" dirty="0" smtClean="0"/>
              <a:t>Player with ball takes ball toward goal, turns and lays it off for teammate</a:t>
            </a:r>
          </a:p>
          <a:p>
            <a:pPr lvl="1"/>
            <a:r>
              <a:rPr lang="en-US" sz="1600" dirty="0" smtClean="0"/>
              <a:t>Player passes the ball sharply to GK who parries it for other player to follow up</a:t>
            </a:r>
          </a:p>
          <a:p>
            <a:pPr lvl="1"/>
            <a:r>
              <a:rPr lang="en-US" sz="1600" dirty="0" smtClean="0"/>
              <a:t>Player with ball runs wide of goal and passes angled ball back to teammate</a:t>
            </a:r>
          </a:p>
        </p:txBody>
      </p:sp>
      <p:sp>
        <p:nvSpPr>
          <p:cNvPr id="22551" name="Rectangle 59"/>
          <p:cNvSpPr>
            <a:spLocks noChangeArrowheads="1"/>
          </p:cNvSpPr>
          <p:nvPr/>
        </p:nvSpPr>
        <p:spPr bwMode="auto">
          <a:xfrm>
            <a:off x="2362200" y="914400"/>
            <a:ext cx="4572000" cy="2800350"/>
          </a:xfrm>
          <a:prstGeom prst="rect">
            <a:avLst/>
          </a:prstGeom>
          <a:solidFill>
            <a:srgbClr val="99FF33"/>
          </a:solidFill>
          <a:ln w="762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2536" name="Picture 66" descr="player_r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77967" y="1528287"/>
            <a:ext cx="3841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7" name="Picture 67" descr="player_r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93855" y="2608420"/>
            <a:ext cx="3841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0" name="Picture 70" descr="player_blu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329" y="-2514600"/>
            <a:ext cx="3841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2" name="Picture 107" descr="player_red_white_bg_2089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91130" y="1066800"/>
            <a:ext cx="365125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10800000" rev="0"/>
            </a:camera>
            <a:lightRig rig="threePt" dir="t"/>
          </a:scene3d>
        </p:spPr>
      </p:pic>
      <p:pic>
        <p:nvPicPr>
          <p:cNvPr id="22544" name="Picture 12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86435" y="2043112"/>
            <a:ext cx="3810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5" name="Picture 63" descr="ball_sml_ph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6655" y="1536700"/>
            <a:ext cx="152400" cy="13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39B881-FAF9-4AC0-94F6-3F6956755071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4343400" y="1727994"/>
            <a:ext cx="182880" cy="385127"/>
            <a:chOff x="3556910" y="1752600"/>
            <a:chExt cx="182880" cy="385127"/>
          </a:xfrm>
        </p:grpSpPr>
        <p:sp>
          <p:nvSpPr>
            <p:cNvPr id="5" name="Isosceles Triangle 4"/>
            <p:cNvSpPr/>
            <p:nvPr/>
          </p:nvSpPr>
          <p:spPr>
            <a:xfrm rot="5400000">
              <a:off x="3579770" y="1734503"/>
              <a:ext cx="137160" cy="182880"/>
            </a:xfrm>
            <a:prstGeom prst="triangle">
              <a:avLst/>
            </a:prstGeom>
            <a:solidFill>
              <a:srgbClr val="FF00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 flipV="1">
              <a:off x="3556910" y="1752600"/>
              <a:ext cx="0" cy="385127"/>
            </a:xfrm>
            <a:prstGeom prst="line">
              <a:avLst/>
            </a:prstGeom>
            <a:ln w="22225">
              <a:solidFill>
                <a:schemeClr val="tx1"/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4495800" y="2495550"/>
            <a:ext cx="182880" cy="385127"/>
            <a:chOff x="3556910" y="1752600"/>
            <a:chExt cx="182880" cy="385127"/>
          </a:xfrm>
        </p:grpSpPr>
        <p:sp>
          <p:nvSpPr>
            <p:cNvPr id="32" name="Isosceles Triangle 31"/>
            <p:cNvSpPr/>
            <p:nvPr/>
          </p:nvSpPr>
          <p:spPr>
            <a:xfrm rot="5400000">
              <a:off x="3579770" y="1734503"/>
              <a:ext cx="137160" cy="182880"/>
            </a:xfrm>
            <a:prstGeom prst="triangle">
              <a:avLst/>
            </a:prstGeom>
            <a:solidFill>
              <a:srgbClr val="FF00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 flipV="1">
              <a:off x="3556910" y="1752600"/>
              <a:ext cx="0" cy="385127"/>
            </a:xfrm>
            <a:prstGeom prst="line">
              <a:avLst/>
            </a:prstGeom>
            <a:ln w="22225">
              <a:solidFill>
                <a:schemeClr val="tx1"/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4" name="Picture 107" descr="player_red_white_bg_2089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16675" y="2513084"/>
            <a:ext cx="365125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36" name="Footer Placeholder 5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U12 Coaching Course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36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1019 L -0.03837 0.0342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8" y="1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889 0.01203 L -0.34723 0.1377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17" y="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7.40741E-7 C -0.00955 -0.00208 -0.00764 -0.00162 -0.01389 -0.00995 C -0.01476 -0.01365 -0.0158 -0.01736 -0.01667 -0.02106 C -0.01632 -0.02824 -0.01719 -0.03564 -0.01476 -0.04212 C -0.01389 -0.04467 -0.01285 -0.04699 -0.01198 -0.04953 C -0.01146 -0.05092 -0.01024 -0.05324 -0.01024 -0.05324 " pathEditMode="relative" ptsTypes="fffffA">
                                      <p:cBhvr>
                                        <p:cTn id="12" dur="2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AYSO Fundamentals</a:t>
            </a:r>
            <a:endParaRPr lang="en-US" b="1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5626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Vision Statement: To provide world class youth soccer programs that enrich children’s lives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Mission Statement:  To develop and deliver quality youth soccer programs, which promote a fun, family environment based on our philosophies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AYSO Six Philosophies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Everyone Plays – 2 and 3 quarter rule – we mean it!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Open Registration – we take everyone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Balanced Teams – no requests or player retention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Positive Coaching – be nice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Good Sportsmanship – teach the players to be nice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Player Development – improve players skills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U12 Coaching Course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Philosophies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/>
          <a:lstStyle/>
          <a:p>
            <a:r>
              <a:rPr lang="en-US" dirty="0" smtClean="0"/>
              <a:t>The primary goal of our coaching program is </a:t>
            </a:r>
            <a:r>
              <a:rPr lang="en-US" b="1" dirty="0" smtClean="0">
                <a:solidFill>
                  <a:srgbClr val="FF0000"/>
                </a:solidFill>
              </a:rPr>
              <a:t>player development</a:t>
            </a:r>
            <a:endParaRPr lang="en-US" dirty="0" smtClean="0"/>
          </a:p>
          <a:p>
            <a:pPr lvl="1"/>
            <a:r>
              <a:rPr lang="en-US" dirty="0" smtClean="0"/>
              <a:t>Defined as the improvement of all players’ individual and team skills to their maximum potential</a:t>
            </a:r>
          </a:p>
          <a:p>
            <a:pPr lvl="1"/>
            <a:r>
              <a:rPr lang="en-US" dirty="0" smtClean="0"/>
              <a:t>The program must meet the desire of players and their families for recreation that is safe, fun and educational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IT’S NOT ABOUT WINNING!  IT’S ABOUT TEACHING!</a:t>
            </a:r>
          </a:p>
          <a:p>
            <a:r>
              <a:rPr lang="en-US" dirty="0" smtClean="0"/>
              <a:t>The program must also be </a:t>
            </a:r>
            <a:r>
              <a:rPr lang="en-US" dirty="0" smtClean="0">
                <a:solidFill>
                  <a:srgbClr val="FF0000"/>
                </a:solidFill>
              </a:rPr>
              <a:t>rewarding for coaches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Coaches are volunteers, many with limited experience as educators and with the game of soccer</a:t>
            </a:r>
          </a:p>
          <a:p>
            <a:pPr lvl="1"/>
            <a:r>
              <a:rPr lang="en-US" dirty="0" smtClean="0"/>
              <a:t>To help them, we will provide and, in some cases, mandate the use of a wide variety of additional training and resources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eAYSO.org – National Program</a:t>
            </a:r>
          </a:p>
          <a:p>
            <a:pPr lvl="1"/>
            <a:r>
              <a:rPr lang="en-US" dirty="0" smtClean="0"/>
              <a:t>While eAYSO has many functionalities, the only one regional coaches need to use it for is for is volunteer registration</a:t>
            </a:r>
          </a:p>
          <a:p>
            <a:pPr lvl="1"/>
            <a:r>
              <a:rPr lang="en-US" dirty="0" smtClean="0"/>
              <a:t>Volunteer registration must be done once a year</a:t>
            </a:r>
          </a:p>
          <a:p>
            <a:pPr lvl="1"/>
            <a:r>
              <a:rPr lang="en-US" dirty="0" smtClean="0"/>
              <a:t>We no longer need to verify your identity every year – just the first time you register in our region</a:t>
            </a:r>
          </a:p>
          <a:p>
            <a:pPr lvl="1"/>
            <a:r>
              <a:rPr lang="en-US" dirty="0" smtClean="0"/>
              <a:t>E-signature is </a:t>
            </a:r>
            <a:r>
              <a:rPr lang="en-US" u="sng" dirty="0" smtClean="0"/>
              <a:t>mandatory</a:t>
            </a:r>
            <a:endParaRPr lang="en-US" dirty="0" smtClean="0"/>
          </a:p>
          <a:p>
            <a:r>
              <a:rPr lang="en-US" dirty="0" smtClean="0"/>
              <a:t>ayso76.net – Regional Program</a:t>
            </a:r>
          </a:p>
          <a:p>
            <a:pPr lvl="1"/>
            <a:r>
              <a:rPr lang="en-US" dirty="0" smtClean="0"/>
              <a:t>Our entire program is administered using this system</a:t>
            </a:r>
          </a:p>
          <a:p>
            <a:r>
              <a:rPr lang="en-US" dirty="0" smtClean="0"/>
              <a:t>Logins for these programs are separate and you have to register as a user for both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Registering in eAYSO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7" name="Picture 6" descr="eayso_screen_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825" y="914400"/>
            <a:ext cx="8896350" cy="50292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810000" y="2590800"/>
            <a:ext cx="3886200" cy="838200"/>
          </a:xfrm>
          <a:prstGeom prst="ellipse">
            <a:avLst/>
          </a:prstGeom>
          <a:noFill/>
          <a:ln>
            <a:solidFill>
              <a:srgbClr val="FF993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952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4800" dirty="0" smtClean="0"/>
              <a:t>Before We Begin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6600" dirty="0" smtClean="0"/>
              <a:t>“Failing to prepare is preparing to fail.”</a:t>
            </a:r>
          </a:p>
          <a:p>
            <a:pPr marL="0" indent="0" algn="ctr">
              <a:buNone/>
            </a:pPr>
            <a:r>
              <a:rPr lang="en-US" sz="6600" dirty="0" smtClean="0"/>
              <a:t>John Wooden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p_standard_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lIns="0" tIns="0" rIns="0" bIns="0"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chemeClr val="tx1"/>
          </a:solidFill>
          <a:tailEnd type="triangl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kp_standard_presentation</Template>
  <TotalTime>6325</TotalTime>
  <Words>2488</Words>
  <Application>Microsoft Office PowerPoint</Application>
  <PresentationFormat>On-screen Show (4:3)</PresentationFormat>
  <Paragraphs>475</Paragraphs>
  <Slides>31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kp_standard_presentation</vt:lpstr>
      <vt:lpstr>PowerPoint Presentation</vt:lpstr>
      <vt:lpstr>Agenda</vt:lpstr>
      <vt:lpstr>Contact Information</vt:lpstr>
      <vt:lpstr>AYSO Fundamentals</vt:lpstr>
      <vt:lpstr>Local Philosophies</vt:lpstr>
      <vt:lpstr>Web Systems</vt:lpstr>
      <vt:lpstr>Registering in eAYSO</vt:lpstr>
      <vt:lpstr>PowerPoint Presentation</vt:lpstr>
      <vt:lpstr>Before We Begin</vt:lpstr>
      <vt:lpstr>Team Management</vt:lpstr>
      <vt:lpstr>Training Management</vt:lpstr>
      <vt:lpstr>Training Management</vt:lpstr>
      <vt:lpstr>Game Day Management</vt:lpstr>
      <vt:lpstr>Game Day Management</vt:lpstr>
      <vt:lpstr>Teaching Methods</vt:lpstr>
      <vt:lpstr>Coaching Cycle</vt:lpstr>
      <vt:lpstr>Build-Up</vt:lpstr>
      <vt:lpstr>Scrimmages and Games</vt:lpstr>
      <vt:lpstr>Technique and Tactics</vt:lpstr>
      <vt:lpstr>Training Overview for U-12 Players</vt:lpstr>
      <vt:lpstr>Objectives of the Game</vt:lpstr>
      <vt:lpstr>Principles of Play</vt:lpstr>
      <vt:lpstr>Systems of Play</vt:lpstr>
      <vt:lpstr>Positional Skills</vt:lpstr>
      <vt:lpstr>Positional Responsibilities</vt:lpstr>
      <vt:lpstr>Laws of the Game</vt:lpstr>
      <vt:lpstr>Field Sessions</vt:lpstr>
      <vt:lpstr>Resources</vt:lpstr>
      <vt:lpstr>Handball Game</vt:lpstr>
      <vt:lpstr>Alley Game</vt:lpstr>
      <vt:lpstr>Teaching Shooting Without Lines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Karlin</dc:creator>
  <cp:lastModifiedBy>Michael J.A. Karlin</cp:lastModifiedBy>
  <cp:revision>225</cp:revision>
  <dcterms:created xsi:type="dcterms:W3CDTF">2008-07-12T16:31:05Z</dcterms:created>
  <dcterms:modified xsi:type="dcterms:W3CDTF">2012-08-05T18:53:50Z</dcterms:modified>
</cp:coreProperties>
</file>