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  <p:sldMasterId id="2147483709" r:id="rId2"/>
  </p:sldMasterIdLst>
  <p:notesMasterIdLst>
    <p:notesMasterId r:id="rId48"/>
  </p:notesMasterIdLst>
  <p:handoutMasterIdLst>
    <p:handoutMasterId r:id="rId49"/>
  </p:handoutMasterIdLst>
  <p:sldIdLst>
    <p:sldId id="378" r:id="rId3"/>
    <p:sldId id="422" r:id="rId4"/>
    <p:sldId id="423" r:id="rId5"/>
    <p:sldId id="424" r:id="rId6"/>
    <p:sldId id="425" r:id="rId7"/>
    <p:sldId id="426" r:id="rId8"/>
    <p:sldId id="381" r:id="rId9"/>
    <p:sldId id="377" r:id="rId10"/>
    <p:sldId id="379" r:id="rId11"/>
    <p:sldId id="380" r:id="rId12"/>
    <p:sldId id="382" r:id="rId13"/>
    <p:sldId id="404" r:id="rId14"/>
    <p:sldId id="405" r:id="rId15"/>
    <p:sldId id="409" r:id="rId16"/>
    <p:sldId id="384" r:id="rId17"/>
    <p:sldId id="383" r:id="rId18"/>
    <p:sldId id="406" r:id="rId19"/>
    <p:sldId id="385" r:id="rId20"/>
    <p:sldId id="386" r:id="rId21"/>
    <p:sldId id="387" r:id="rId22"/>
    <p:sldId id="388" r:id="rId23"/>
    <p:sldId id="389" r:id="rId24"/>
    <p:sldId id="390" r:id="rId25"/>
    <p:sldId id="391" r:id="rId26"/>
    <p:sldId id="392" r:id="rId27"/>
    <p:sldId id="394" r:id="rId28"/>
    <p:sldId id="427" r:id="rId29"/>
    <p:sldId id="395" r:id="rId30"/>
    <p:sldId id="396" r:id="rId31"/>
    <p:sldId id="397" r:id="rId32"/>
    <p:sldId id="398" r:id="rId33"/>
    <p:sldId id="399" r:id="rId34"/>
    <p:sldId id="428" r:id="rId35"/>
    <p:sldId id="429" r:id="rId36"/>
    <p:sldId id="402" r:id="rId37"/>
    <p:sldId id="413" r:id="rId38"/>
    <p:sldId id="414" r:id="rId39"/>
    <p:sldId id="415" r:id="rId40"/>
    <p:sldId id="416" r:id="rId41"/>
    <p:sldId id="417" r:id="rId42"/>
    <p:sldId id="418" r:id="rId43"/>
    <p:sldId id="420" r:id="rId44"/>
    <p:sldId id="421" r:id="rId45"/>
    <p:sldId id="419" r:id="rId46"/>
    <p:sldId id="408" r:id="rId4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b="1" i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b="1" i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b="1" i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b="1" i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872" y="-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1496" cy="465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defTabSz="913862">
              <a:defRPr sz="1200"/>
            </a:lvl1pPr>
          </a:lstStyle>
          <a:p>
            <a:endParaRPr lang="en-US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504" y="0"/>
            <a:ext cx="2971496" cy="465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algn="r" defTabSz="913862">
              <a:defRPr sz="1200"/>
            </a:lvl1pPr>
          </a:lstStyle>
          <a:p>
            <a:endParaRPr lang="en-US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0956"/>
            <a:ext cx="2971496" cy="465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defTabSz="913862">
              <a:defRPr sz="1200"/>
            </a:lvl1pPr>
          </a:lstStyle>
          <a:p>
            <a:endParaRPr lang="en-US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504" y="8830956"/>
            <a:ext cx="2971496" cy="465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algn="r" defTabSz="913862">
              <a:defRPr sz="1200"/>
            </a:lvl1pPr>
          </a:lstStyle>
          <a:p>
            <a:fld id="{68DE4DA2-45D7-4A70-A17B-B7FDB31F157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1496" cy="465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defTabSz="913862">
              <a:defRPr sz="1200" b="0" i="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985" y="0"/>
            <a:ext cx="2971496" cy="465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>
            <a:lvl1pPr algn="r" defTabSz="913862">
              <a:defRPr sz="1200" b="0" i="0"/>
            </a:lvl1pPr>
          </a:lstStyle>
          <a:p>
            <a:endParaRPr lang="en-US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497" y="4417040"/>
            <a:ext cx="5487008" cy="4182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394"/>
            <a:ext cx="2971496" cy="465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defTabSz="913862">
              <a:defRPr sz="1200" b="0" i="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985" y="8829394"/>
            <a:ext cx="2971496" cy="465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6" rIns="91433" bIns="45716" numCol="1" anchor="b" anchorCtr="0" compatLnSpc="1">
            <a:prstTxWarp prst="textNoShape">
              <a:avLst/>
            </a:prstTxWarp>
          </a:bodyPr>
          <a:lstStyle>
            <a:lvl1pPr algn="r" defTabSz="913862">
              <a:defRPr sz="1200" b="0" i="0"/>
            </a:lvl1pPr>
          </a:lstStyle>
          <a:p>
            <a:fld id="{1DB769E0-2424-49D7-A49E-6FFDB91DA0F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57FF2F-52E8-48F4-AA5D-5A05F329FF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9A0C24-2232-405C-8223-CFE04B8ADD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600200"/>
            <a:ext cx="1943100" cy="4495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600200"/>
            <a:ext cx="5676900" cy="449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56BB9B-D3C4-49DD-BB6D-EF9A2915F6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3581400"/>
            <a:ext cx="3810000" cy="251460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581400"/>
            <a:ext cx="3810000" cy="251460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BAF7A0-C74C-42B7-A7A1-408AC9B0C4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0"/>
            <a:ext cx="1943100" cy="381000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0"/>
            <a:ext cx="5676900" cy="381000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2B4276-EB0C-4700-A786-1027757701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971800"/>
            <a:ext cx="3810000" cy="3124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971800"/>
            <a:ext cx="3810000" cy="3124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C442C2-4E34-4AEA-B661-0D0816AB97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CCA9EA-940A-4FC0-B908-DA7B13C24B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3753C8-0562-4969-8627-7972D1FBC3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4F5F82-692F-40CA-93C7-3969C079D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8223F2-BE8D-4BE4-9140-9CAD563D3D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FA0408-6D29-4420-B87B-D6B1B18AC8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600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971800"/>
            <a:ext cx="77724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2D7E2163-489F-48EA-AE90-4E0542B2DAB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ＭＳ Ｐ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Gill Sans" pitchFamily="-128" charset="0"/>
          <a:ea typeface="ＭＳ Ｐゴシック" pitchFamily="-128" charset="-128"/>
          <a:cs typeface="ＭＳ Ｐ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Gill Sans" pitchFamily="-128" charset="0"/>
          <a:ea typeface="ＭＳ Ｐゴシック" pitchFamily="-128" charset="-128"/>
          <a:cs typeface="ＭＳ Ｐ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Gill Sans" pitchFamily="-128" charset="0"/>
          <a:ea typeface="ＭＳ Ｐゴシック" pitchFamily="-128" charset="-128"/>
          <a:cs typeface="ＭＳ Ｐ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Gill Sans" pitchFamily="-128" charset="0"/>
          <a:ea typeface="ＭＳ Ｐゴシック" pitchFamily="-128" charset="-128"/>
          <a:cs typeface="ＭＳ Ｐゴシック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Gill Sans" pitchFamily="-128" charset="0"/>
          <a:ea typeface="ＭＳ Ｐゴシック" pitchFamily="-128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Gill Sans" pitchFamily="-128" charset="0"/>
          <a:ea typeface="ＭＳ Ｐゴシック" pitchFamily="-128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Gill Sans" pitchFamily="-128" charset="0"/>
          <a:ea typeface="ＭＳ Ｐゴシック" pitchFamily="-128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Gill Sans" pitchFamily="-128" charset="0"/>
          <a:ea typeface="ＭＳ Ｐゴシック" pitchFamily="-128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  <a:cs typeface="ＭＳ Ｐゴシック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3581400"/>
            <a:ext cx="7772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Gill Sans" pitchFamily="-110" charset="0"/>
          <a:ea typeface="ＭＳ Ｐゴシック" pitchFamily="-110" charset="-128"/>
          <a:cs typeface="ＭＳ Ｐゴシック" pitchFamily="-110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Gill Sans" pitchFamily="-110" charset="0"/>
          <a:ea typeface="ＭＳ Ｐゴシック" pitchFamily="-110" charset="-128"/>
          <a:cs typeface="ＭＳ Ｐゴシック" pitchFamily="-110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Gill Sans" pitchFamily="-110" charset="0"/>
          <a:ea typeface="ＭＳ Ｐゴシック" pitchFamily="-110" charset="-128"/>
          <a:cs typeface="ＭＳ Ｐゴシック" pitchFamily="-110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Gill Sans" pitchFamily="-110" charset="0"/>
          <a:ea typeface="ＭＳ Ｐゴシック" pitchFamily="-110" charset="-128"/>
          <a:cs typeface="ＭＳ Ｐゴシック" pitchFamily="-11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Gill Sans" pitchFamily="-110" charset="0"/>
          <a:ea typeface="ＭＳ Ｐゴシック" pitchFamily="-110" charset="-128"/>
          <a:cs typeface="ＭＳ Ｐゴシック" pitchFamily="-11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Gill Sans" pitchFamily="-110" charset="0"/>
          <a:ea typeface="ＭＳ Ｐゴシック" pitchFamily="-110" charset="-128"/>
          <a:cs typeface="ＭＳ Ｐゴシック" pitchFamily="-11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Gill Sans" pitchFamily="-110" charset="0"/>
          <a:ea typeface="ＭＳ Ｐゴシック" pitchFamily="-110" charset="-128"/>
          <a:cs typeface="ＭＳ Ｐゴシック" pitchFamily="-11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Gill Sans" pitchFamily="-110" charset="0"/>
          <a:ea typeface="ＭＳ Ｐゴシック" pitchFamily="-110" charset="-128"/>
          <a:cs typeface="ＭＳ Ｐゴシック" pitchFamily="-11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yso76.net/" TargetMode="External"/><Relationship Id="rId3" Type="http://schemas.openxmlformats.org/officeDocument/2006/relationships/hyperlink" Target="mailto:coach@ayso76.org" TargetMode="External"/><Relationship Id="rId7" Type="http://schemas.openxmlformats.org/officeDocument/2006/relationships/hyperlink" Target="http://www.ayso76.org/" TargetMode="External"/><Relationship Id="rId2" Type="http://schemas.openxmlformats.org/officeDocument/2006/relationships/hyperlink" Target="mailto:commissioner@ayso76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sedeleman@ayso76.org" TargetMode="External"/><Relationship Id="rId5" Type="http://schemas.openxmlformats.org/officeDocument/2006/relationships/hyperlink" Target="mailto:ldrucker@ayso76.org" TargetMode="External"/><Relationship Id="rId4" Type="http://schemas.openxmlformats.org/officeDocument/2006/relationships/hyperlink" Target="mailto:webmaster@ayso76.org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470025"/>
          </a:xfrm>
        </p:spPr>
        <p:txBody>
          <a:bodyPr/>
          <a:lstStyle/>
          <a:p>
            <a:r>
              <a:rPr lang="en-US" sz="4000" dirty="0" smtClean="0">
                <a:solidFill>
                  <a:schemeClr val="bg1"/>
                </a:solidFill>
              </a:rPr>
              <a:t>American Youth Soccer Organization (AYSO) Region 76</a:t>
            </a:r>
          </a:p>
        </p:txBody>
      </p:sp>
      <p:sp>
        <p:nvSpPr>
          <p:cNvPr id="3074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505200"/>
            <a:ext cx="7315200" cy="2438400"/>
          </a:xfrm>
        </p:spPr>
        <p:txBody>
          <a:bodyPr/>
          <a:lstStyle/>
          <a:p>
            <a:r>
              <a:rPr lang="en-US" sz="4000" dirty="0" smtClean="0">
                <a:solidFill>
                  <a:schemeClr val="bg1"/>
                </a:solidFill>
              </a:rPr>
              <a:t>presents:</a:t>
            </a:r>
          </a:p>
          <a:p>
            <a:r>
              <a:rPr lang="en-US" sz="4000" b="1" dirty="0" smtClean="0">
                <a:solidFill>
                  <a:schemeClr val="bg1"/>
                </a:solidFill>
              </a:rPr>
              <a:t>The AYSO U-6 Coaching Course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Presenter:  Michael Karlin</a:t>
            </a:r>
            <a:endParaRPr lang="en-US" sz="2800" dirty="0" smtClean="0">
              <a:solidFill>
                <a:schemeClr val="bg1"/>
              </a:solidFill>
            </a:endParaRPr>
          </a:p>
          <a:p>
            <a:endParaRPr lang="en-US" sz="4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990600"/>
          </a:xfrm>
        </p:spPr>
        <p:txBody>
          <a:bodyPr/>
          <a:lstStyle/>
          <a:p>
            <a:pPr eaLnBrk="1" hangingPunct="1"/>
            <a:r>
              <a:rPr lang="en-US" smtClean="0"/>
              <a:t>AYSO Philosophies:</a:t>
            </a:r>
          </a:p>
        </p:txBody>
      </p:sp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smtClean="0"/>
              <a:t>Everyone Plays</a:t>
            </a: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Our program</a:t>
            </a:r>
            <a:r>
              <a:rPr lang="en-US" altLang="en-US" sz="2800" smtClean="0"/>
              <a:t>’</a:t>
            </a:r>
            <a:r>
              <a:rPr lang="en-US" sz="2800" smtClean="0"/>
              <a:t>s goal is for kids to play soccer—so we mandate that every player on every team must play at least half of every game.</a:t>
            </a:r>
          </a:p>
          <a:p>
            <a:pPr eaLnBrk="1" hangingPunct="1">
              <a:lnSpc>
                <a:spcPct val="80000"/>
              </a:lnSpc>
            </a:pPr>
            <a:endParaRPr lang="en-US" sz="28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smtClean="0"/>
              <a:t>Balanced Teams</a:t>
            </a: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Each year we form new teams as evenly balanced as possible—because it is fair and more fun when teams of equal ability play. ..</a:t>
            </a:r>
            <a:endParaRPr lang="en-US" sz="2800" b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AYSO Philosophies:</a:t>
            </a:r>
            <a:endParaRPr lang="en-US" sz="2400" smtClean="0"/>
          </a:p>
        </p:txBody>
      </p:sp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6021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b="1" smtClean="0"/>
              <a:t>Open Registration</a:t>
            </a:r>
            <a:endParaRPr lang="en-US" sz="2800" smtClean="0"/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Our program is open to all children between 4 and 19 years of age who want to register and play soccer.  Interest and enthusiasm are the only criteria for playing.</a:t>
            </a:r>
          </a:p>
          <a:p>
            <a:pPr eaLnBrk="1" hangingPunct="1">
              <a:lnSpc>
                <a:spcPct val="80000"/>
              </a:lnSpc>
            </a:pPr>
            <a:endParaRPr lang="en-US" sz="2800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smtClean="0"/>
              <a:t>Positive Coaching</a:t>
            </a: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Encouragement of player effort provides for greater enjoyment by the players and ultimately leads to better-skilled and better-motivated players…</a:t>
            </a:r>
            <a:endParaRPr lang="en-US" sz="2800" b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219200"/>
          </a:xfrm>
        </p:spPr>
        <p:txBody>
          <a:bodyPr/>
          <a:lstStyle/>
          <a:p>
            <a:pPr eaLnBrk="1" hangingPunct="1"/>
            <a:r>
              <a:rPr lang="en-US" smtClean="0"/>
              <a:t>AYSO Philosophies:</a:t>
            </a:r>
          </a:p>
        </p:txBody>
      </p:sp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685800" y="2438400"/>
            <a:ext cx="77724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smtClean="0"/>
              <a:t>Good Sportsmanship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We strive to create a positive environment based on mutual respect rather than a win at all costs attitude, and our program is designed to instill good sportsmanship in every facet of AYSO…</a:t>
            </a:r>
          </a:p>
          <a:p>
            <a:pPr eaLnBrk="1" hangingPunct="1"/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772400" cy="1143000"/>
          </a:xfrm>
        </p:spPr>
        <p:txBody>
          <a:bodyPr/>
          <a:lstStyle/>
          <a:p>
            <a:r>
              <a:rPr lang="en-US" b="1" smtClean="0"/>
              <a:t>AYSO Philosophies:</a:t>
            </a:r>
          </a:p>
        </p:txBody>
      </p:sp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038600"/>
          </a:xfrm>
        </p:spPr>
        <p:txBody>
          <a:bodyPr/>
          <a:lstStyle/>
          <a:p>
            <a:pPr>
              <a:buFontTx/>
              <a:buNone/>
            </a:pPr>
            <a:r>
              <a:rPr lang="en-US" b="1" smtClean="0"/>
              <a:t>Player Development</a:t>
            </a:r>
          </a:p>
          <a:p>
            <a:pPr lvl="1">
              <a:buFontTx/>
              <a:buNone/>
            </a:pPr>
            <a:r>
              <a:rPr lang="en-US" sz="3200" smtClean="0"/>
              <a:t>We believe that all players should be </a:t>
            </a:r>
          </a:p>
          <a:p>
            <a:pPr lvl="1">
              <a:buFontTx/>
              <a:buNone/>
            </a:pPr>
            <a:r>
              <a:rPr lang="en-US" sz="3200" smtClean="0"/>
              <a:t>able to develop their soccer skills and </a:t>
            </a:r>
          </a:p>
          <a:p>
            <a:pPr lvl="1">
              <a:buFontTx/>
              <a:buNone/>
            </a:pPr>
            <a:r>
              <a:rPr lang="en-US" sz="3200" smtClean="0"/>
              <a:t>knowledge to the best of their abilities, </a:t>
            </a:r>
          </a:p>
          <a:p>
            <a:pPr lvl="1">
              <a:buFontTx/>
              <a:buNone/>
            </a:pPr>
            <a:r>
              <a:rPr lang="en-US" sz="3200" smtClean="0"/>
              <a:t>both individually and as members of a </a:t>
            </a:r>
          </a:p>
          <a:p>
            <a:pPr lvl="1">
              <a:buFontTx/>
              <a:buNone/>
            </a:pPr>
            <a:r>
              <a:rPr lang="en-US" sz="3200" smtClean="0"/>
              <a:t>team, in order to maximize their</a:t>
            </a:r>
          </a:p>
          <a:p>
            <a:pPr lvl="1">
              <a:buFontTx/>
              <a:buNone/>
            </a:pPr>
            <a:r>
              <a:rPr lang="en-US" sz="3200" smtClean="0"/>
              <a:t>enjoyment of the game…</a:t>
            </a:r>
          </a:p>
          <a:p>
            <a:pPr lvl="1">
              <a:buFontTx/>
              <a:buNone/>
            </a:pPr>
            <a:endParaRPr lang="en-US" b="1" smtClean="0"/>
          </a:p>
          <a:p>
            <a:pPr lvl="1">
              <a:buFontTx/>
              <a:buNone/>
            </a:pPr>
            <a:endParaRPr lang="en-US" b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U-6 Program is a program of?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733800"/>
            <a:ext cx="7772400" cy="1524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4000" b="1" i="1" u="sng" smtClean="0"/>
              <a:t>Discovery for players…</a:t>
            </a:r>
          </a:p>
          <a:p>
            <a:pPr algn="ctr">
              <a:buFontTx/>
              <a:buNone/>
            </a:pP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667000"/>
            <a:ext cx="8229600" cy="1143000"/>
          </a:xfrm>
        </p:spPr>
        <p:txBody>
          <a:bodyPr/>
          <a:lstStyle/>
          <a:p>
            <a:pPr eaLnBrk="1" hangingPunct="1"/>
            <a:r>
              <a:rPr lang="en-US" b="1" smtClean="0"/>
              <a:t>The Psychology of Coaching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753C8-0562-4969-8627-7972D1FBC38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762000"/>
          </a:xfrm>
        </p:spPr>
        <p:txBody>
          <a:bodyPr/>
          <a:lstStyle/>
          <a:p>
            <a:pPr eaLnBrk="1" hangingPunct="1"/>
            <a:r>
              <a:rPr lang="en-US" sz="3600" b="1" smtClean="0"/>
              <a:t>Working with Young Athletes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4582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4000" dirty="0" smtClean="0"/>
              <a:t>As coaches we need to recognize that each athlete is an individual with unique needs and that we treat them accordingly.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4000" dirty="0" smtClean="0"/>
          </a:p>
          <a:p>
            <a:pPr eaLnBrk="1" hangingPunct="1">
              <a:lnSpc>
                <a:spcPct val="80000"/>
              </a:lnSpc>
            </a:pPr>
            <a:r>
              <a:rPr lang="en-US" sz="4000" dirty="0" smtClean="0"/>
              <a:t>Understand that players want to enjoy attending practices and games…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838200" y="685800"/>
            <a:ext cx="7772400" cy="1143000"/>
          </a:xfrm>
        </p:spPr>
        <p:txBody>
          <a:bodyPr/>
          <a:lstStyle/>
          <a:p>
            <a:r>
              <a:rPr lang="en-US" sz="3600" b="1" dirty="0" smtClean="0"/>
              <a:t>Working with Young Athletes</a:t>
            </a:r>
            <a:endParaRPr lang="en-US" sz="36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0772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600" dirty="0" smtClean="0"/>
              <a:t>Organize your activities and games so that every player has an opportunity to develop and maintain positive feelings of self-worth.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3600" dirty="0" smtClean="0"/>
          </a:p>
          <a:p>
            <a:pPr eaLnBrk="1" hangingPunct="1">
              <a:lnSpc>
                <a:spcPct val="80000"/>
              </a:lnSpc>
            </a:pPr>
            <a:r>
              <a:rPr lang="en-US" sz="3600" dirty="0" smtClean="0"/>
              <a:t>Provide positive encouragement to all players for both success and mistakes…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 b="1" dirty="0" smtClean="0"/>
              <a:t>Working with Young Athletes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8229600" cy="3581400"/>
          </a:xfrm>
        </p:spPr>
        <p:txBody>
          <a:bodyPr/>
          <a:lstStyle/>
          <a:p>
            <a:pPr eaLnBrk="1" hangingPunct="1"/>
            <a:r>
              <a:rPr lang="en-US" dirty="0" smtClean="0"/>
              <a:t>Play in this very young age group is meant 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to give a </a:t>
            </a:r>
            <a:r>
              <a:rPr lang="en-US" altLang="en-US" b="1" i="1" u="sng" dirty="0" smtClean="0"/>
              <a:t>“</a:t>
            </a:r>
            <a:r>
              <a:rPr lang="en-US" b="1" i="1" u="sng" dirty="0" smtClean="0"/>
              <a:t>taste</a:t>
            </a:r>
            <a:r>
              <a:rPr lang="en-US" altLang="en-US" b="1" i="1" u="sng" dirty="0" smtClean="0"/>
              <a:t>”</a:t>
            </a:r>
            <a:r>
              <a:rPr lang="en-US" b="1" i="1" u="sng" dirty="0" smtClean="0"/>
              <a:t> </a:t>
            </a:r>
            <a:r>
              <a:rPr lang="en-US" dirty="0" smtClean="0"/>
              <a:t>of the game, some 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experience in working together as a team, 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and, most of all, a </a:t>
            </a:r>
            <a:r>
              <a:rPr lang="en-US" b="1" i="1" u="sng" dirty="0" smtClean="0"/>
              <a:t>positive</a:t>
            </a:r>
            <a:r>
              <a:rPr lang="en-US" dirty="0" smtClean="0"/>
              <a:t> introduction to 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sports 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762000"/>
            <a:ext cx="7772400" cy="1295400"/>
          </a:xfrm>
        </p:spPr>
        <p:txBody>
          <a:bodyPr/>
          <a:lstStyle/>
          <a:p>
            <a:pPr eaLnBrk="1" hangingPunct="1"/>
            <a:r>
              <a:rPr lang="en-US" sz="3600" b="1" smtClean="0"/>
              <a:t>What to Expect from U-6 Players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8229600" cy="4191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smtClean="0"/>
              <a:t>Remember that kids will develop </a:t>
            </a:r>
          </a:p>
          <a:p>
            <a:pPr eaLnBrk="1" hangingPunct="1">
              <a:buFontTx/>
              <a:buNone/>
            </a:pPr>
            <a:r>
              <a:rPr lang="en-US" sz="3600" b="1" smtClean="0"/>
              <a:t>differently</a:t>
            </a:r>
            <a:r>
              <a:rPr lang="en-US" sz="3600" smtClean="0"/>
              <a:t>, both physically and </a:t>
            </a:r>
          </a:p>
          <a:p>
            <a:pPr eaLnBrk="1" hangingPunct="1">
              <a:buFontTx/>
              <a:buNone/>
            </a:pPr>
            <a:r>
              <a:rPr lang="en-US" sz="3600" smtClean="0"/>
              <a:t>socially.</a:t>
            </a:r>
          </a:p>
          <a:p>
            <a:pPr eaLnBrk="1" hangingPunct="1">
              <a:buFontTx/>
              <a:buNone/>
            </a:pPr>
            <a:endParaRPr lang="en-US" sz="3600" smtClean="0"/>
          </a:p>
          <a:p>
            <a:pPr eaLnBrk="1" hangingPunct="1">
              <a:buFontTx/>
              <a:buNone/>
            </a:pPr>
            <a:r>
              <a:rPr lang="en-US" sz="3600" smtClean="0"/>
              <a:t>You must take the needs of  ALL of</a:t>
            </a:r>
          </a:p>
          <a:p>
            <a:pPr eaLnBrk="1" hangingPunct="1">
              <a:buFontTx/>
              <a:buNone/>
            </a:pPr>
            <a:r>
              <a:rPr lang="en-US" sz="3600" smtClean="0"/>
              <a:t>your players into consideration…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10600" cy="4572000"/>
          </a:xfrm>
        </p:spPr>
        <p:txBody>
          <a:bodyPr lIns="0" rIns="0"/>
          <a:lstStyle/>
          <a:p>
            <a:pPr>
              <a:lnSpc>
                <a:spcPts val="3100"/>
              </a:lnSpc>
            </a:pPr>
            <a:r>
              <a:rPr lang="en-US" sz="2200" dirty="0" smtClean="0"/>
              <a:t>Regional Commissioner – Jeff Pop </a:t>
            </a:r>
            <a:r>
              <a:rPr lang="en-US" sz="2200" dirty="0" smtClean="0">
                <a:hlinkClick r:id="rId2"/>
              </a:rPr>
              <a:t>commissioner@ayso76.org</a:t>
            </a:r>
            <a:r>
              <a:rPr lang="en-US" sz="2200" dirty="0" smtClean="0"/>
              <a:t> </a:t>
            </a:r>
          </a:p>
          <a:p>
            <a:pPr>
              <a:lnSpc>
                <a:spcPts val="3100"/>
              </a:lnSpc>
            </a:pPr>
            <a:r>
              <a:rPr lang="en-US" sz="2200" dirty="0" smtClean="0"/>
              <a:t>Coach Administrators – Ji Lee and Jeff Gross </a:t>
            </a:r>
            <a:r>
              <a:rPr lang="en-US" sz="2200" dirty="0" smtClean="0">
                <a:hlinkClick r:id="rId3"/>
              </a:rPr>
              <a:t>coach@ayso76.org</a:t>
            </a:r>
            <a:endParaRPr lang="en-US" sz="2200" dirty="0" smtClean="0"/>
          </a:p>
          <a:p>
            <a:pPr>
              <a:lnSpc>
                <a:spcPts val="3100"/>
              </a:lnSpc>
            </a:pPr>
            <a:r>
              <a:rPr lang="en-US" sz="2200" dirty="0" smtClean="0"/>
              <a:t>Webmaster – Michael Karlin </a:t>
            </a:r>
            <a:r>
              <a:rPr lang="en-US" sz="2200" dirty="0" smtClean="0">
                <a:hlinkClick r:id="rId4"/>
              </a:rPr>
              <a:t>webmaster@ayso76.org</a:t>
            </a:r>
            <a:r>
              <a:rPr lang="en-US" sz="2200" dirty="0" smtClean="0"/>
              <a:t> </a:t>
            </a:r>
          </a:p>
          <a:p>
            <a:pPr>
              <a:lnSpc>
                <a:spcPts val="3100"/>
              </a:lnSpc>
            </a:pPr>
            <a:r>
              <a:rPr lang="en-US" sz="2200" dirty="0" smtClean="0"/>
              <a:t>Boys Under 6 Division Director –  Linda Drucker– </a:t>
            </a:r>
            <a:r>
              <a:rPr lang="en-US" sz="2200" dirty="0" smtClean="0">
                <a:hlinkClick r:id="rId5"/>
              </a:rPr>
              <a:t>ldrucker@ayso76.org</a:t>
            </a:r>
            <a:r>
              <a:rPr lang="en-US" sz="2200" dirty="0" smtClean="0"/>
              <a:t>  </a:t>
            </a:r>
          </a:p>
          <a:p>
            <a:pPr>
              <a:lnSpc>
                <a:spcPts val="3100"/>
              </a:lnSpc>
            </a:pPr>
            <a:r>
              <a:rPr lang="en-US" sz="2200" dirty="0" smtClean="0"/>
              <a:t>Girls Under 12 Division Director – Susan Edelman – </a:t>
            </a:r>
            <a:r>
              <a:rPr lang="en-US" sz="2200" dirty="0" smtClean="0">
                <a:hlinkClick r:id="rId6"/>
              </a:rPr>
              <a:t>sedeleman@ayso76.org</a:t>
            </a:r>
            <a:r>
              <a:rPr lang="en-US" sz="2200" dirty="0" smtClean="0"/>
              <a:t>   </a:t>
            </a:r>
          </a:p>
          <a:p>
            <a:pPr>
              <a:lnSpc>
                <a:spcPts val="3100"/>
              </a:lnSpc>
            </a:pPr>
            <a:r>
              <a:rPr lang="en-US" sz="2200" dirty="0" smtClean="0"/>
              <a:t>Our website:</a:t>
            </a:r>
          </a:p>
          <a:p>
            <a:pPr lvl="1">
              <a:lnSpc>
                <a:spcPts val="3100"/>
              </a:lnSpc>
            </a:pPr>
            <a:r>
              <a:rPr lang="en-US" sz="2200" dirty="0" smtClean="0"/>
              <a:t>Public:  </a:t>
            </a:r>
            <a:r>
              <a:rPr lang="en-US" sz="2200" dirty="0" smtClean="0">
                <a:hlinkClick r:id="rId7"/>
              </a:rPr>
              <a:t>www.ayso76.org</a:t>
            </a:r>
            <a:endParaRPr lang="en-US" sz="2200" dirty="0" smtClean="0"/>
          </a:p>
          <a:p>
            <a:pPr lvl="1">
              <a:lnSpc>
                <a:spcPts val="3100"/>
              </a:lnSpc>
            </a:pPr>
            <a:r>
              <a:rPr lang="en-US" sz="2200" dirty="0" smtClean="0"/>
              <a:t>Password protected: </a:t>
            </a:r>
            <a:r>
              <a:rPr lang="en-US" sz="2200" dirty="0" smtClean="0">
                <a:hlinkClick r:id="rId8"/>
              </a:rPr>
              <a:t>www.ayso76.net</a:t>
            </a:r>
            <a:r>
              <a:rPr lang="en-US" sz="2200" dirty="0" smtClean="0"/>
              <a:t>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066800"/>
            <a:ext cx="8305800" cy="1371600"/>
          </a:xfrm>
        </p:spPr>
        <p:txBody>
          <a:bodyPr/>
          <a:lstStyle/>
          <a:p>
            <a:pPr eaLnBrk="1" hangingPunct="1"/>
            <a:r>
              <a:rPr lang="en-US" sz="4000" smtClean="0"/>
              <a:t>U-6 Physical/Gross Motor Development</a:t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286000"/>
            <a:ext cx="8229600" cy="4343400"/>
          </a:xfrm>
        </p:spPr>
        <p:txBody>
          <a:bodyPr/>
          <a:lstStyle/>
          <a:p>
            <a:pPr eaLnBrk="1" hangingPunct="1"/>
            <a:r>
              <a:rPr lang="en-US" smtClean="0"/>
              <a:t>Are in the early stages of development.</a:t>
            </a:r>
          </a:p>
          <a:p>
            <a:pPr eaLnBrk="1" hangingPunct="1"/>
            <a:r>
              <a:rPr lang="en-US" smtClean="0"/>
              <a:t>Can run, jump, and skip well; motor skills </a:t>
            </a:r>
          </a:p>
          <a:p>
            <a:pPr eaLnBrk="1" hangingPunct="1">
              <a:buFontTx/>
              <a:buNone/>
            </a:pPr>
            <a:r>
              <a:rPr lang="en-US" smtClean="0"/>
              <a:t>	are continuing to develop.</a:t>
            </a:r>
          </a:p>
          <a:p>
            <a:pPr eaLnBrk="1" hangingPunct="1"/>
            <a:r>
              <a:rPr lang="en-US" smtClean="0"/>
              <a:t>Have lots of energy, although in bursts; they tend to tire quickly.</a:t>
            </a:r>
          </a:p>
          <a:p>
            <a:pPr eaLnBrk="1" hangingPunct="1"/>
            <a:r>
              <a:rPr lang="en-US" smtClean="0"/>
              <a:t>Can perform runs, starts and stops.</a:t>
            </a:r>
          </a:p>
          <a:p>
            <a:pPr eaLnBrk="1" hangingPunct="1"/>
            <a:r>
              <a:rPr lang="en-US" smtClean="0"/>
              <a:t>Can</a:t>
            </a:r>
            <a:r>
              <a:rPr lang="en-US" altLang="en-US" smtClean="0"/>
              <a:t>’</a:t>
            </a:r>
            <a:r>
              <a:rPr lang="en-US" smtClean="0"/>
              <a:t>t sit still for </a:t>
            </a:r>
            <a:r>
              <a:rPr lang="en-US" b="1" smtClean="0"/>
              <a:t>long…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U-6 </a:t>
            </a:r>
            <a:r>
              <a:rPr lang="en-US" sz="3600" b="1" dirty="0" smtClean="0"/>
              <a:t>Social/Emotional Development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62200"/>
            <a:ext cx="8229600" cy="4068763"/>
          </a:xfrm>
        </p:spPr>
        <p:txBody>
          <a:bodyPr/>
          <a:lstStyle/>
          <a:p>
            <a:pPr eaLnBrk="1" hangingPunct="1"/>
            <a:r>
              <a:rPr lang="en-US" dirty="0" smtClean="0"/>
              <a:t>May have fears of the unknown</a:t>
            </a:r>
          </a:p>
          <a:p>
            <a:pPr eaLnBrk="1" hangingPunct="1"/>
            <a:r>
              <a:rPr lang="en-US" dirty="0" smtClean="0"/>
              <a:t>Experience rapid and unpredictable mood 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changes</a:t>
            </a:r>
          </a:p>
          <a:p>
            <a:pPr eaLnBrk="1" hangingPunct="1"/>
            <a:r>
              <a:rPr lang="en-US" dirty="0" smtClean="0"/>
              <a:t>Tell tall tales</a:t>
            </a:r>
          </a:p>
          <a:p>
            <a:pPr eaLnBrk="1" hangingPunct="1"/>
            <a:r>
              <a:rPr lang="en-US" dirty="0" smtClean="0"/>
              <a:t>Need encouragement</a:t>
            </a:r>
          </a:p>
          <a:p>
            <a:pPr eaLnBrk="1" hangingPunct="1"/>
            <a:r>
              <a:rPr lang="en-US" dirty="0" smtClean="0"/>
              <a:t>May have difficulty sharing</a:t>
            </a:r>
          </a:p>
          <a:p>
            <a:pPr eaLnBrk="1" hangingPunct="1"/>
            <a:r>
              <a:rPr lang="en-US" dirty="0" smtClean="0"/>
              <a:t>Crave praise and attention</a:t>
            </a:r>
            <a:r>
              <a:rPr lang="en-US" b="1" dirty="0" smtClean="0"/>
              <a:t>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295400"/>
            <a:ext cx="8229600" cy="1219200"/>
          </a:xfrm>
        </p:spPr>
        <p:txBody>
          <a:bodyPr/>
          <a:lstStyle/>
          <a:p>
            <a:pPr eaLnBrk="1" hangingPunct="1"/>
            <a:r>
              <a:rPr lang="en-US" sz="3600" b="1" smtClean="0"/>
              <a:t>U-6 Cognitive/Thought Development</a:t>
            </a:r>
            <a:r>
              <a:rPr lang="en-US" sz="3600" smtClean="0"/>
              <a:t/>
            </a:r>
            <a:br>
              <a:rPr lang="en-US" sz="3600" smtClean="0"/>
            </a:br>
            <a:endParaRPr lang="en-US" sz="360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438400"/>
            <a:ext cx="8229600" cy="4419600"/>
          </a:xfrm>
        </p:spPr>
        <p:txBody>
          <a:bodyPr/>
          <a:lstStyle/>
          <a:p>
            <a:pPr eaLnBrk="1" hangingPunct="1"/>
            <a:r>
              <a:rPr lang="en-US" smtClean="0"/>
              <a:t>Do not like to repeat.</a:t>
            </a:r>
          </a:p>
          <a:p>
            <a:pPr eaLnBrk="1" hangingPunct="1"/>
            <a:r>
              <a:rPr lang="en-US" smtClean="0"/>
              <a:t>Lack judgment regarding their own safety </a:t>
            </a:r>
          </a:p>
          <a:p>
            <a:pPr eaLnBrk="1" hangingPunct="1">
              <a:buFontTx/>
              <a:buNone/>
            </a:pPr>
            <a:r>
              <a:rPr lang="en-US" smtClean="0"/>
              <a:t>	and abilities.</a:t>
            </a:r>
          </a:p>
          <a:p>
            <a:pPr eaLnBrk="1" hangingPunct="1"/>
            <a:r>
              <a:rPr lang="en-US" smtClean="0"/>
              <a:t>Don</a:t>
            </a:r>
            <a:r>
              <a:rPr lang="en-US" altLang="en-US" smtClean="0"/>
              <a:t>’</a:t>
            </a:r>
            <a:r>
              <a:rPr lang="en-US" smtClean="0"/>
              <a:t>t think logically.</a:t>
            </a:r>
          </a:p>
          <a:p>
            <a:pPr eaLnBrk="1" hangingPunct="1"/>
            <a:r>
              <a:rPr lang="en-US" smtClean="0"/>
              <a:t>Ask </a:t>
            </a:r>
            <a:r>
              <a:rPr lang="en-US" b="1" i="1" u="sng" smtClean="0"/>
              <a:t>lots</a:t>
            </a:r>
            <a:r>
              <a:rPr lang="en-US" smtClean="0"/>
              <a:t> of questions.</a:t>
            </a:r>
          </a:p>
          <a:p>
            <a:pPr eaLnBrk="1" hangingPunct="1"/>
            <a:r>
              <a:rPr lang="en-US" smtClean="0"/>
              <a:t>Are fond of stories</a:t>
            </a:r>
            <a:r>
              <a:rPr lang="en-US" b="1" smtClean="0"/>
              <a:t>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1447800"/>
          </a:xfrm>
        </p:spPr>
        <p:txBody>
          <a:bodyPr/>
          <a:lstStyle/>
          <a:p>
            <a:pPr eaLnBrk="1" hangingPunct="1"/>
            <a:r>
              <a:rPr lang="en-US" sz="3600" b="1" dirty="0" smtClean="0"/>
              <a:t>Things To Remember About </a:t>
            </a:r>
            <a:br>
              <a:rPr lang="en-US" sz="3600" b="1" dirty="0" smtClean="0"/>
            </a:br>
            <a:r>
              <a:rPr lang="en-US" sz="3600" b="1" dirty="0" smtClean="0"/>
              <a:t>The U-6 Player (summary)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590800"/>
            <a:ext cx="8610600" cy="3657600"/>
          </a:xfrm>
        </p:spPr>
        <p:txBody>
          <a:bodyPr/>
          <a:lstStyle/>
          <a:p>
            <a:pPr eaLnBrk="1" hangingPunct="1"/>
            <a:r>
              <a:rPr lang="en-US" dirty="0" smtClean="0"/>
              <a:t>They don</a:t>
            </a:r>
            <a:r>
              <a:rPr lang="en-US" altLang="en-US" dirty="0" smtClean="0"/>
              <a:t>’</a:t>
            </a:r>
            <a:r>
              <a:rPr lang="en-US" dirty="0" smtClean="0"/>
              <a:t>t think like adults!</a:t>
            </a:r>
          </a:p>
          <a:p>
            <a:pPr eaLnBrk="1" hangingPunct="1"/>
            <a:r>
              <a:rPr lang="en-US" dirty="0" smtClean="0"/>
              <a:t>Are extremely curious and impatient </a:t>
            </a:r>
          </a:p>
          <a:p>
            <a:pPr eaLnBrk="1" hangingPunct="1"/>
            <a:r>
              <a:rPr lang="en-US" dirty="0" smtClean="0"/>
              <a:t>They just won</a:t>
            </a:r>
            <a:r>
              <a:rPr lang="en-US" altLang="en-US" dirty="0" smtClean="0"/>
              <a:t>’</a:t>
            </a:r>
            <a:r>
              <a:rPr lang="en-US" dirty="0" smtClean="0"/>
              <a:t>t stand or sit still</a:t>
            </a:r>
          </a:p>
          <a:p>
            <a:pPr eaLnBrk="1" hangingPunct="1"/>
            <a:r>
              <a:rPr lang="en-US" dirty="0" smtClean="0"/>
              <a:t>They have a  short attention 	span… </a:t>
            </a:r>
          </a:p>
          <a:p>
            <a:pPr eaLnBrk="1" hangingPunct="1">
              <a:buFontTx/>
              <a:buNone/>
            </a:pPr>
            <a:r>
              <a:rPr lang="en-US" dirty="0" smtClean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447800"/>
          </a:xfrm>
        </p:spPr>
        <p:txBody>
          <a:bodyPr/>
          <a:lstStyle/>
          <a:p>
            <a:pPr eaLnBrk="1" hangingPunct="1"/>
            <a:r>
              <a:rPr lang="en-US" sz="3600" smtClean="0"/>
              <a:t>Things To Remember About </a:t>
            </a:r>
            <a:br>
              <a:rPr lang="en-US" sz="3600" smtClean="0"/>
            </a:br>
            <a:r>
              <a:rPr lang="en-US" sz="3600" smtClean="0"/>
              <a:t>The U-6 Player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362200"/>
            <a:ext cx="77724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Verbal and communication skills are limited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They will take what you show or tell literally, so be sure to say exactly what you mean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You look very big and frightening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Talk to them at their level – so kneel down!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Lastly, make everything positive and they will respond positively to you and your directions</a:t>
            </a:r>
            <a:r>
              <a:rPr lang="en-US" sz="2800" b="1" dirty="0" smtClean="0"/>
              <a:t>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000" dirty="0" smtClean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14400"/>
            <a:ext cx="8229600" cy="1295400"/>
          </a:xfrm>
        </p:spPr>
        <p:txBody>
          <a:bodyPr/>
          <a:lstStyle/>
          <a:p>
            <a:pPr eaLnBrk="1" hangingPunct="1"/>
            <a:r>
              <a:rPr lang="en-US" sz="3600" smtClean="0"/>
              <a:t>Things To Remember About </a:t>
            </a:r>
            <a:br>
              <a:rPr lang="en-US" sz="3600" smtClean="0"/>
            </a:br>
            <a:r>
              <a:rPr lang="en-US" sz="3600" smtClean="0"/>
              <a:t>The U-6 Player</a:t>
            </a:r>
            <a:endParaRPr lang="en-US" sz="16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286000"/>
            <a:ext cx="8229600" cy="4068763"/>
          </a:xfrm>
        </p:spPr>
        <p:txBody>
          <a:bodyPr/>
          <a:lstStyle/>
          <a:p>
            <a:pPr eaLnBrk="1" hangingPunct="1"/>
            <a:r>
              <a:rPr lang="en-US" sz="2800" dirty="0" smtClean="0"/>
              <a:t>Must be treated as children, not as mini-adults.</a:t>
            </a:r>
          </a:p>
          <a:p>
            <a:pPr eaLnBrk="1" hangingPunct="1"/>
            <a:r>
              <a:rPr lang="en-US" sz="2800" dirty="0" smtClean="0"/>
              <a:t>Are self-oriented and naturally relate only to a friend or two, not to groups of six or more.</a:t>
            </a:r>
          </a:p>
          <a:p>
            <a:pPr eaLnBrk="1" hangingPunct="1"/>
            <a:r>
              <a:rPr lang="en-US" sz="2800" dirty="0" smtClean="0"/>
              <a:t>Cannot sustain prolonged activity, and can </a:t>
            </a:r>
          </a:p>
          <a:p>
            <a:pPr eaLnBrk="1" hangingPunct="1">
              <a:buFontTx/>
              <a:buNone/>
            </a:pPr>
            <a:r>
              <a:rPr lang="en-US" sz="2800" dirty="0" smtClean="0"/>
              <a:t>	function best with frequent rest periods.</a:t>
            </a:r>
          </a:p>
          <a:p>
            <a:pPr eaLnBrk="1" hangingPunct="1"/>
            <a:r>
              <a:rPr lang="en-US" sz="2800" dirty="0" smtClean="0"/>
              <a:t>Focus best when learning activities are fun…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1371600"/>
          </a:xfrm>
        </p:spPr>
        <p:txBody>
          <a:bodyPr/>
          <a:lstStyle/>
          <a:p>
            <a:pPr eaLnBrk="1" hangingPunct="1"/>
            <a:r>
              <a:rPr lang="en-US" smtClean="0"/>
              <a:t>Team Management</a:t>
            </a:r>
            <a:endParaRPr lang="en-US" sz="2400" smtClean="0"/>
          </a:p>
        </p:txBody>
      </p:sp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62200"/>
            <a:ext cx="8229600" cy="3886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Organizing the Team: This should be your</a:t>
            </a:r>
          </a:p>
          <a:p>
            <a:pPr eaLnBrk="1" hangingPunct="1">
              <a:buFontTx/>
              <a:buNone/>
            </a:pPr>
            <a:r>
              <a:rPr lang="en-US" dirty="0" smtClean="0"/>
              <a:t>first priority!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dirty="0" smtClean="0"/>
              <a:t>Basics	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dirty="0" smtClean="0"/>
              <a:t>Develop a Team Goal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dirty="0" smtClean="0"/>
              <a:t>Develop a Coaching Philosophy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dirty="0" smtClean="0"/>
              <a:t>Conduct a Parents</a:t>
            </a:r>
            <a:r>
              <a:rPr lang="en-US" altLang="en-US" dirty="0" smtClean="0"/>
              <a:t>’</a:t>
            </a:r>
            <a:r>
              <a:rPr lang="en-US" dirty="0" smtClean="0"/>
              <a:t> Meeting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b="1" dirty="0" smtClean="0"/>
              <a:t>Team Management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8153400" cy="4267200"/>
          </a:xfrm>
        </p:spPr>
        <p:txBody>
          <a:bodyPr/>
          <a:lstStyle/>
          <a:p>
            <a:r>
              <a:rPr lang="en-US" dirty="0" smtClean="0"/>
              <a:t>Basics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Roster and other web resources 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Parent meeting and appointing a team administrator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You can now do this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Medical releases and Kid Zone Pledges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A player </a:t>
            </a:r>
            <a:r>
              <a:rPr lang="en-US" b="1" dirty="0" smtClean="0">
                <a:solidFill>
                  <a:srgbClr val="FFFF00"/>
                </a:solidFill>
              </a:rPr>
              <a:t>cannot</a:t>
            </a:r>
            <a:r>
              <a:rPr lang="en-US" dirty="0" smtClean="0"/>
              <a:t> practice or play unless the coach is in possession of a signed medical release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You can download these at ayso76.net – so can the parents</a:t>
            </a:r>
          </a:p>
          <a:p>
            <a:pPr lvl="1"/>
            <a:endParaRPr lang="en-US" b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066800"/>
            <a:ext cx="8229600" cy="1066800"/>
          </a:xfrm>
        </p:spPr>
        <p:txBody>
          <a:bodyPr/>
          <a:lstStyle/>
          <a:p>
            <a:pPr eaLnBrk="1" hangingPunct="1"/>
            <a:r>
              <a:rPr lang="en-US" sz="4000" b="1" smtClean="0"/>
              <a:t>Develop a Team Goal</a:t>
            </a: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>	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3581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smtClean="0"/>
              <a:t>Try:</a:t>
            </a:r>
          </a:p>
          <a:p>
            <a:pPr lvl="1" eaLnBrk="1" hangingPunct="1">
              <a:buFontTx/>
              <a:buNone/>
            </a:pPr>
            <a:r>
              <a:rPr lang="en-US" altLang="en-US" sz="3200" smtClean="0"/>
              <a:t>“</a:t>
            </a:r>
            <a:r>
              <a:rPr lang="en-US" sz="3200" smtClean="0"/>
              <a:t>Players having </a:t>
            </a:r>
            <a:r>
              <a:rPr lang="en-US" sz="3200" b="1" i="1" smtClean="0"/>
              <a:t>FUN</a:t>
            </a:r>
            <a:r>
              <a:rPr lang="en-US" sz="3200" smtClean="0"/>
              <a:t> while learning about </a:t>
            </a:r>
          </a:p>
          <a:p>
            <a:pPr lvl="1" eaLnBrk="1" hangingPunct="1">
              <a:buFontTx/>
              <a:buNone/>
            </a:pPr>
            <a:r>
              <a:rPr lang="en-US" sz="3200" smtClean="0"/>
              <a:t>soccer</a:t>
            </a:r>
            <a:r>
              <a:rPr lang="en-US" altLang="en-US" sz="3200" smtClean="0"/>
              <a:t>”</a:t>
            </a:r>
            <a:r>
              <a:rPr lang="en-US" sz="3200" smtClean="0"/>
              <a:t> is a good base for a team goal. </a:t>
            </a:r>
          </a:p>
          <a:p>
            <a:pPr lvl="1" eaLnBrk="1" hangingPunct="1">
              <a:buFontTx/>
              <a:buNone/>
            </a:pPr>
            <a:r>
              <a:rPr lang="en-US" sz="3200" smtClean="0"/>
              <a:t>You, the parents and players can build on </a:t>
            </a:r>
          </a:p>
          <a:p>
            <a:pPr lvl="1" eaLnBrk="1" hangingPunct="1">
              <a:buFontTx/>
              <a:buNone/>
            </a:pPr>
            <a:r>
              <a:rPr lang="en-US" sz="3200" smtClean="0"/>
              <a:t>that foundation…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47800"/>
            <a:ext cx="9144000" cy="914400"/>
          </a:xfrm>
        </p:spPr>
        <p:txBody>
          <a:bodyPr/>
          <a:lstStyle/>
          <a:p>
            <a:pPr eaLnBrk="1" hangingPunct="1"/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	</a:t>
            </a:r>
            <a:r>
              <a:rPr lang="en-US" sz="4000" smtClean="0"/>
              <a:t>Develop a Coaching Philosophy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	</a:t>
            </a:r>
            <a:br>
              <a:rPr lang="en-US" smtClean="0"/>
            </a:br>
            <a:endParaRPr lang="en-US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3124200"/>
            <a:ext cx="8229600" cy="3733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4000" b="1" smtClean="0"/>
              <a:t>Why are you Coaching?</a:t>
            </a:r>
          </a:p>
          <a:p>
            <a:pPr algn="ctr" eaLnBrk="1" hangingPunct="1">
              <a:buFontTx/>
              <a:buNone/>
            </a:pPr>
            <a:endParaRPr lang="en-US" sz="4000" b="1" smtClean="0"/>
          </a:p>
          <a:p>
            <a:pPr algn="ctr" eaLnBrk="1" hangingPunct="1">
              <a:buFontTx/>
              <a:buNone/>
            </a:pPr>
            <a:r>
              <a:rPr lang="en-US" sz="4000" b="1" smtClean="0"/>
              <a:t>Why should you be Coaching?...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 smtClean="0"/>
              <a:t>Web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534400" cy="5486400"/>
          </a:xfrm>
        </p:spPr>
        <p:txBody>
          <a:bodyPr/>
          <a:lstStyle/>
          <a:p>
            <a:r>
              <a:rPr lang="en-US" dirty="0" smtClean="0"/>
              <a:t>eAYSO.org – National Program</a:t>
            </a:r>
          </a:p>
          <a:p>
            <a:pPr lvl="1"/>
            <a:r>
              <a:rPr lang="en-US" dirty="0" smtClean="0"/>
              <a:t>The only </a:t>
            </a:r>
            <a:r>
              <a:rPr lang="en-US" dirty="0" err="1" smtClean="0"/>
              <a:t>eAYSO</a:t>
            </a:r>
            <a:r>
              <a:rPr lang="en-US" dirty="0" smtClean="0"/>
              <a:t> functionality you need is volunteer registration</a:t>
            </a:r>
          </a:p>
          <a:p>
            <a:pPr lvl="1"/>
            <a:r>
              <a:rPr lang="en-US" dirty="0" smtClean="0"/>
              <a:t>Volunteer registration must be done once a year</a:t>
            </a:r>
          </a:p>
          <a:p>
            <a:pPr lvl="1"/>
            <a:r>
              <a:rPr lang="en-US" dirty="0" smtClean="0"/>
              <a:t>We must verify your identity the first time you register in our region</a:t>
            </a:r>
          </a:p>
          <a:p>
            <a:r>
              <a:rPr lang="en-US" dirty="0" smtClean="0"/>
              <a:t>ayso76.net – Regional Program</a:t>
            </a:r>
          </a:p>
          <a:p>
            <a:pPr lvl="1"/>
            <a:r>
              <a:rPr lang="en-US" dirty="0" smtClean="0"/>
              <a:t>Our program is administered using this system</a:t>
            </a:r>
          </a:p>
          <a:p>
            <a:r>
              <a:rPr lang="en-US" dirty="0" smtClean="0"/>
              <a:t>Logins for these programs are separate and you have to register as a user for both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524000"/>
            <a:ext cx="8763000" cy="1066800"/>
          </a:xfrm>
        </p:spPr>
        <p:txBody>
          <a:bodyPr/>
          <a:lstStyle/>
          <a:p>
            <a:pPr eaLnBrk="1" hangingPunct="1"/>
            <a:r>
              <a:rPr lang="en-US" sz="4000" smtClean="0"/>
              <a:t>Conducting a Parents</a:t>
            </a:r>
            <a:r>
              <a:rPr lang="en-US" altLang="en-US" sz="4000" smtClean="0"/>
              <a:t>’</a:t>
            </a:r>
            <a:r>
              <a:rPr lang="en-US" sz="4000" smtClean="0"/>
              <a:t> Meeting</a:t>
            </a: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2362200"/>
            <a:ext cx="8534400" cy="3886200"/>
          </a:xfrm>
        </p:spPr>
        <p:txBody>
          <a:bodyPr/>
          <a:lstStyle/>
          <a:p>
            <a:pPr algn="l" eaLnBrk="1" hangingPunct="1">
              <a:buFontTx/>
              <a:buChar char="•"/>
            </a:pPr>
            <a:r>
              <a:rPr lang="en-US" sz="2800" smtClean="0"/>
              <a:t>Discuss AYSO</a:t>
            </a:r>
            <a:r>
              <a:rPr lang="en-US" altLang="en-US" sz="2800" smtClean="0"/>
              <a:t>’</a:t>
            </a:r>
            <a:r>
              <a:rPr lang="en-US" sz="2800" smtClean="0"/>
              <a:t>s Vision and Mission Statements and the 6 Philosophies.</a:t>
            </a:r>
          </a:p>
          <a:p>
            <a:pPr algn="l" eaLnBrk="1" hangingPunct="1">
              <a:buFontTx/>
              <a:buChar char="•"/>
            </a:pPr>
            <a:r>
              <a:rPr lang="en-US" sz="2800" smtClean="0"/>
              <a:t>Discuss the team</a:t>
            </a:r>
            <a:r>
              <a:rPr lang="en-US" altLang="en-US" sz="2800" smtClean="0"/>
              <a:t>’</a:t>
            </a:r>
            <a:r>
              <a:rPr lang="en-US" sz="2800" smtClean="0"/>
              <a:t>s goals.</a:t>
            </a:r>
          </a:p>
          <a:p>
            <a:pPr algn="l" eaLnBrk="1" hangingPunct="1">
              <a:buFontTx/>
              <a:buChar char="•"/>
            </a:pPr>
            <a:r>
              <a:rPr lang="en-US" sz="2800" smtClean="0"/>
              <a:t>Explain your coaching philosophy.</a:t>
            </a:r>
          </a:p>
          <a:p>
            <a:pPr algn="l" eaLnBrk="1" hangingPunct="1">
              <a:buFontTx/>
              <a:buChar char="•"/>
            </a:pPr>
            <a:r>
              <a:rPr lang="en-US" sz="2800" smtClean="0"/>
              <a:t>Explain short-sided soccer and why we play it.</a:t>
            </a:r>
          </a:p>
          <a:p>
            <a:pPr algn="l" eaLnBrk="1" hangingPunct="1">
              <a:buFontTx/>
              <a:buChar char="•"/>
            </a:pPr>
            <a:r>
              <a:rPr lang="en-US" sz="2800" smtClean="0"/>
              <a:t>Educate parents briefly on the Laws of the Game specific to this age group. </a:t>
            </a:r>
          </a:p>
          <a:p>
            <a:pPr algn="l" eaLnBrk="1" hangingPunct="1">
              <a:buFontTx/>
              <a:buChar char="•"/>
            </a:pPr>
            <a:r>
              <a:rPr lang="en-US" sz="2800" smtClean="0"/>
              <a:t>Discuss player equipment needs</a:t>
            </a:r>
            <a:r>
              <a:rPr lang="en-US" sz="2800" b="1" smtClean="0"/>
              <a:t>…</a:t>
            </a:r>
          </a:p>
          <a:p>
            <a:pPr eaLnBrk="1" hangingPunct="1"/>
            <a:r>
              <a:rPr lang="en-US" sz="2800" smtClean="0"/>
              <a:t>		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7FF2F-52E8-48F4-AA5D-5A05F329FF49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914400"/>
            <a:ext cx="8610600" cy="1447800"/>
          </a:xfrm>
        </p:spPr>
        <p:txBody>
          <a:bodyPr/>
          <a:lstStyle/>
          <a:p>
            <a:pPr eaLnBrk="1" hangingPunct="1"/>
            <a:r>
              <a:rPr lang="en-US" sz="4000" smtClean="0"/>
              <a:t>Conducting a Parents</a:t>
            </a:r>
            <a:r>
              <a:rPr lang="en-US" altLang="en-US" sz="4000" smtClean="0"/>
              <a:t>’</a:t>
            </a:r>
            <a:r>
              <a:rPr lang="en-US" sz="4000" smtClean="0"/>
              <a:t> Meeting</a:t>
            </a:r>
            <a:endParaRPr lang="en-US" sz="200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667000"/>
            <a:ext cx="8458200" cy="3124200"/>
          </a:xfrm>
        </p:spPr>
        <p:txBody>
          <a:bodyPr/>
          <a:lstStyle/>
          <a:p>
            <a:pPr eaLnBrk="1" hangingPunct="1"/>
            <a:r>
              <a:rPr lang="en-US" smtClean="0"/>
              <a:t>Set team policies. </a:t>
            </a:r>
          </a:p>
          <a:p>
            <a:pPr eaLnBrk="1" hangingPunct="1"/>
            <a:r>
              <a:rPr lang="en-US" smtClean="0"/>
              <a:t>GET HELP – You will need (at a minimum):</a:t>
            </a:r>
          </a:p>
          <a:p>
            <a:pPr lvl="1" eaLnBrk="1" hangingPunct="1"/>
            <a:r>
              <a:rPr lang="en-US" smtClean="0"/>
              <a:t>Assistant Coaches</a:t>
            </a:r>
          </a:p>
          <a:p>
            <a:pPr lvl="1" eaLnBrk="1" hangingPunct="1"/>
            <a:r>
              <a:rPr lang="en-US" smtClean="0"/>
              <a:t>Team Manager</a:t>
            </a:r>
          </a:p>
          <a:p>
            <a:pPr lvl="1" eaLnBrk="1" hangingPunct="1"/>
            <a:r>
              <a:rPr lang="en-US" smtClean="0"/>
              <a:t>Team Parent…</a:t>
            </a:r>
          </a:p>
          <a:p>
            <a:pPr eaLnBrk="1" hangingPunct="1"/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38200"/>
          </a:xfrm>
        </p:spPr>
        <p:txBody>
          <a:bodyPr/>
          <a:lstStyle/>
          <a:p>
            <a:pPr eaLnBrk="1" hangingPunct="1"/>
            <a:r>
              <a:rPr lang="en-US" smtClean="0"/>
              <a:t>Coach Equipment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3058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The following is a basic list of equipment you should have with you on activity day: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		 Player medical release forms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		 A basic first-aid kit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		 A water container and cups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		 Soccer balls (size 3)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		 An extra pair of shin guards (maybe several!)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		 A marking pen for labeling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		 A whistle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Your players should bring a ball to every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activity and must  wear shin guards…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dirty="0" smtClean="0"/>
              <a:t>Training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534400" cy="548639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Prepare before you get to the field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 smtClean="0">
                <a:solidFill>
                  <a:srgbClr val="FFFF00"/>
                </a:solidFill>
              </a:rPr>
              <a:t>Have a lesson plan – you are a teacher and the field is your classroom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Be sure there is a ball for each player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You have just one hour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Arrive early and appropriately dressed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Require players to arrive 15 minutes before official start time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Mark out spaces with flat cones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Hydration is vital: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u="sng" dirty="0" smtClean="0"/>
              <a:t>Frequent short breaks</a:t>
            </a:r>
            <a:r>
              <a:rPr lang="en-US" dirty="0" smtClean="0"/>
              <a:t>, especially early in season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8/28/2011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8B2C9-F2C0-4513-B79E-6F20CD3C521F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U12 Coaching Course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u="sng" dirty="0" smtClean="0"/>
              <a:t>All</a:t>
            </a:r>
            <a:r>
              <a:rPr lang="en-US" dirty="0" smtClean="0"/>
              <a:t> activities should involve frequent touches – </a:t>
            </a:r>
            <a:r>
              <a:rPr lang="en-US" b="1" dirty="0" smtClean="0">
                <a:solidFill>
                  <a:srgbClr val="FFFF00"/>
                </a:solidFill>
              </a:rPr>
              <a:t>NO STANDING IN LONG LINES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If it doesn’t work, stop.  Do something else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219200"/>
          </a:xfrm>
        </p:spPr>
        <p:txBody>
          <a:bodyPr/>
          <a:lstStyle/>
          <a:p>
            <a:pPr eaLnBrk="1" hangingPunct="1"/>
            <a:r>
              <a:rPr lang="en-US" sz="4000" smtClean="0"/>
              <a:t>Activity Day (Game day)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362200"/>
            <a:ext cx="7772400" cy="3733800"/>
          </a:xfrm>
        </p:spPr>
        <p:txBody>
          <a:bodyPr/>
          <a:lstStyle/>
          <a:p>
            <a:pPr eaLnBrk="1" hangingPunct="1"/>
            <a:r>
              <a:rPr lang="en-US" dirty="0" smtClean="0"/>
              <a:t>After the Game</a:t>
            </a:r>
          </a:p>
          <a:p>
            <a:pPr lvl="1" eaLnBrk="1" hangingPunct="1"/>
            <a:r>
              <a:rPr lang="en-US" dirty="0" smtClean="0"/>
              <a:t>Shake hands with the other team!</a:t>
            </a:r>
          </a:p>
          <a:p>
            <a:pPr lvl="1" eaLnBrk="1" hangingPunct="1"/>
            <a:r>
              <a:rPr lang="en-US" dirty="0" smtClean="0"/>
              <a:t>Congratulate players</a:t>
            </a:r>
          </a:p>
          <a:p>
            <a:pPr lvl="1" eaLnBrk="1" hangingPunct="1"/>
            <a:r>
              <a:rPr lang="en-US" dirty="0" smtClean="0"/>
              <a:t>Reminder on next activity date</a:t>
            </a:r>
            <a:r>
              <a:rPr lang="en-US" b="1" dirty="0" smtClean="0"/>
              <a:t>…</a:t>
            </a:r>
            <a:r>
              <a:rPr lang="en-US" dirty="0" smtClean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3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/>
          <a:lstStyle/>
          <a:p>
            <a:r>
              <a:rPr lang="en-US" smtClean="0"/>
              <a:t>Objectives of the Game</a:t>
            </a:r>
          </a:p>
        </p:txBody>
      </p:sp>
      <p:sp>
        <p:nvSpPr>
          <p:cNvPr id="38914" name="Subtitle 4"/>
          <p:cNvSpPr>
            <a:spLocks noGrp="1"/>
          </p:cNvSpPr>
          <p:nvPr>
            <p:ph type="subTitle" idx="1"/>
          </p:nvPr>
        </p:nvSpPr>
        <p:spPr>
          <a:xfrm>
            <a:off x="533400" y="2895600"/>
            <a:ext cx="7848600" cy="3505200"/>
          </a:xfrm>
        </p:spPr>
        <p:txBody>
          <a:bodyPr/>
          <a:lstStyle/>
          <a:p>
            <a:pPr algn="l"/>
            <a:r>
              <a:rPr lang="en-US" dirty="0" smtClean="0"/>
              <a:t>If your team has the ball, your team is attacking.</a:t>
            </a:r>
          </a:p>
          <a:p>
            <a:endParaRPr lang="en-US" dirty="0" smtClean="0"/>
          </a:p>
          <a:p>
            <a:r>
              <a:rPr lang="en-US" sz="3600" b="1" dirty="0" smtClean="0"/>
              <a:t>Attacking Objective</a:t>
            </a:r>
          </a:p>
          <a:p>
            <a:r>
              <a:rPr lang="en-US" sz="4000" dirty="0" smtClean="0"/>
              <a:t>Score…</a:t>
            </a:r>
          </a:p>
          <a:p>
            <a:pPr algn="l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7FF2F-52E8-48F4-AA5D-5A05F329FF49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ctrTitle"/>
          </p:nvPr>
        </p:nvSpPr>
        <p:spPr>
          <a:xfrm>
            <a:off x="609600" y="762000"/>
            <a:ext cx="7772400" cy="1470025"/>
          </a:xfrm>
        </p:spPr>
        <p:txBody>
          <a:bodyPr/>
          <a:lstStyle/>
          <a:p>
            <a:r>
              <a:rPr lang="en-US" smtClean="0"/>
              <a:t>Defending Objectives</a:t>
            </a:r>
          </a:p>
        </p:txBody>
      </p:sp>
      <p:sp>
        <p:nvSpPr>
          <p:cNvPr id="39938" name="Subtitle 2"/>
          <p:cNvSpPr>
            <a:spLocks noGrp="1"/>
          </p:cNvSpPr>
          <p:nvPr>
            <p:ph type="subTitle" idx="1"/>
          </p:nvPr>
        </p:nvSpPr>
        <p:spPr>
          <a:xfrm>
            <a:off x="533400" y="2209800"/>
            <a:ext cx="8153400" cy="4419600"/>
          </a:xfrm>
        </p:spPr>
        <p:txBody>
          <a:bodyPr/>
          <a:lstStyle/>
          <a:p>
            <a:pPr algn="l"/>
            <a:r>
              <a:rPr lang="en-US" dirty="0" smtClean="0"/>
              <a:t>If the other team has the ball, you are defending.</a:t>
            </a:r>
          </a:p>
          <a:p>
            <a:endParaRPr lang="en-US" dirty="0" smtClean="0"/>
          </a:p>
          <a:p>
            <a:r>
              <a:rPr lang="en-US" sz="4000" b="1" dirty="0" smtClean="0"/>
              <a:t>Defending Objectives</a:t>
            </a:r>
          </a:p>
          <a:p>
            <a:r>
              <a:rPr lang="en-US" sz="4000" dirty="0" smtClean="0"/>
              <a:t>Stop the other team from scoring</a:t>
            </a:r>
          </a:p>
          <a:p>
            <a:pPr algn="l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7FF2F-52E8-48F4-AA5D-5A05F329FF49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7772400" cy="1470025"/>
          </a:xfrm>
        </p:spPr>
        <p:txBody>
          <a:bodyPr/>
          <a:lstStyle/>
          <a:p>
            <a:r>
              <a:rPr lang="en-US" b="1" smtClean="0"/>
              <a:t>Principles of Play</a:t>
            </a:r>
          </a:p>
        </p:txBody>
      </p:sp>
      <p:sp>
        <p:nvSpPr>
          <p:cNvPr id="40962" name="Subtitle 2"/>
          <p:cNvSpPr>
            <a:spLocks noGrp="1"/>
          </p:cNvSpPr>
          <p:nvPr>
            <p:ph type="subTitle" idx="1"/>
          </p:nvPr>
        </p:nvSpPr>
        <p:spPr>
          <a:xfrm>
            <a:off x="762000" y="1828800"/>
            <a:ext cx="7924800" cy="4343400"/>
          </a:xfrm>
        </p:spPr>
        <p:txBody>
          <a:bodyPr/>
          <a:lstStyle/>
          <a:p>
            <a:pPr algn="l"/>
            <a:endParaRPr lang="en-US" sz="3600" b="1" dirty="0" smtClean="0"/>
          </a:p>
          <a:p>
            <a:pPr algn="l"/>
            <a:r>
              <a:rPr lang="en-US" sz="3600" b="1" dirty="0" smtClean="0"/>
              <a:t>The</a:t>
            </a:r>
            <a:r>
              <a:rPr lang="en-US" sz="3600" dirty="0" smtClean="0"/>
              <a:t> </a:t>
            </a:r>
            <a:r>
              <a:rPr lang="en-US" sz="3600" b="1" dirty="0" smtClean="0"/>
              <a:t>Principles of Play are used to </a:t>
            </a:r>
          </a:p>
          <a:p>
            <a:pPr algn="l"/>
            <a:r>
              <a:rPr lang="en-US" sz="3600" b="1" dirty="0" smtClean="0"/>
              <a:t>achieve the Objectives of the game…</a:t>
            </a:r>
            <a:endParaRPr lang="en-US" sz="3600" dirty="0" smtClean="0"/>
          </a:p>
          <a:p>
            <a:pPr algn="l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7FF2F-52E8-48F4-AA5D-5A05F329FF49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7772400" cy="1143000"/>
          </a:xfrm>
        </p:spPr>
        <p:txBody>
          <a:bodyPr/>
          <a:lstStyle/>
          <a:p>
            <a:r>
              <a:rPr lang="en-US" b="1" smtClean="0"/>
              <a:t>Attacking Principle</a:t>
            </a:r>
          </a:p>
        </p:txBody>
      </p:sp>
      <p:sp>
        <p:nvSpPr>
          <p:cNvPr id="41986" name="Content Placeholder 2"/>
          <p:cNvSpPr>
            <a:spLocks noGrp="1"/>
          </p:cNvSpPr>
          <p:nvPr>
            <p:ph idx="1"/>
          </p:nvPr>
        </p:nvSpPr>
        <p:spPr>
          <a:xfrm>
            <a:off x="533400" y="2362200"/>
            <a:ext cx="8229600" cy="3352800"/>
          </a:xfrm>
        </p:spPr>
        <p:txBody>
          <a:bodyPr/>
          <a:lstStyle/>
          <a:p>
            <a:pPr>
              <a:buFontTx/>
              <a:buNone/>
            </a:pPr>
            <a:r>
              <a:rPr lang="en-US" sz="4000" b="1" dirty="0" smtClean="0"/>
              <a:t>Penetration:</a:t>
            </a:r>
            <a:r>
              <a:rPr lang="en-US" sz="4000" dirty="0" smtClean="0"/>
              <a:t> </a:t>
            </a:r>
          </a:p>
          <a:p>
            <a:pPr marL="0" indent="0">
              <a:buFontTx/>
              <a:buNone/>
            </a:pPr>
            <a:r>
              <a:rPr lang="en-US" sz="4000" dirty="0" smtClean="0"/>
              <a:t>Move the ball past the other team’s players by dribbling, passing and shooting.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Registering in eAYSO</a:t>
            </a:r>
            <a:endParaRPr lang="en-US" dirty="0"/>
          </a:p>
        </p:txBody>
      </p:sp>
      <p:pic>
        <p:nvPicPr>
          <p:cNvPr id="7" name="Picture 6" descr="eayso_screen_captu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3825" y="1219200"/>
            <a:ext cx="8896350" cy="50292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3810000" y="2590800"/>
            <a:ext cx="3886200" cy="838200"/>
          </a:xfrm>
          <a:prstGeom prst="ellipse">
            <a:avLst/>
          </a:prstGeom>
          <a:noFill/>
          <a:ln>
            <a:solidFill>
              <a:srgbClr val="FF993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7772400" cy="1143000"/>
          </a:xfrm>
        </p:spPr>
        <p:txBody>
          <a:bodyPr/>
          <a:lstStyle/>
          <a:p>
            <a:r>
              <a:rPr lang="en-US" b="1" smtClean="0"/>
              <a:t>Defending Principle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305800" cy="4572000"/>
          </a:xfrm>
        </p:spPr>
        <p:txBody>
          <a:bodyPr/>
          <a:lstStyle/>
          <a:p>
            <a:pPr>
              <a:buFontTx/>
              <a:buNone/>
            </a:pPr>
            <a:r>
              <a:rPr lang="en-US" sz="3600" b="1" dirty="0" smtClean="0"/>
              <a:t>Delay:</a:t>
            </a:r>
            <a:r>
              <a:rPr lang="en-US" sz="3600" dirty="0" smtClean="0"/>
              <a:t> To slow down the other team by </a:t>
            </a:r>
          </a:p>
          <a:p>
            <a:pPr>
              <a:buFontTx/>
              <a:buNone/>
            </a:pPr>
            <a:r>
              <a:rPr lang="en-US" sz="3600" dirty="0" smtClean="0"/>
              <a:t>closing gaps and denying space for </a:t>
            </a:r>
          </a:p>
          <a:p>
            <a:pPr marL="0" indent="0">
              <a:buFontTx/>
              <a:buNone/>
            </a:pPr>
            <a:r>
              <a:rPr lang="en-US" sz="3600" dirty="0" smtClean="0"/>
              <a:t>the other team to work in. Once the other team is slowed, your team can </a:t>
            </a:r>
          </a:p>
          <a:p>
            <a:pPr>
              <a:buFontTx/>
              <a:buNone/>
            </a:pPr>
            <a:r>
              <a:rPr lang="en-US" sz="3600" dirty="0" smtClean="0"/>
              <a:t>try to take the ball back. </a:t>
            </a:r>
          </a:p>
          <a:p>
            <a:pPr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r>
              <a:rPr lang="en-US" sz="4400" b="1" dirty="0" smtClean="0"/>
              <a:t>Good LUCK!...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3"/>
          <p:cNvSpPr>
            <a:spLocks noGrp="1"/>
          </p:cNvSpPr>
          <p:nvPr>
            <p:ph type="title"/>
          </p:nvPr>
        </p:nvSpPr>
        <p:spPr>
          <a:xfrm>
            <a:off x="609600" y="1143000"/>
            <a:ext cx="7772400" cy="1143000"/>
          </a:xfrm>
        </p:spPr>
        <p:txBody>
          <a:bodyPr/>
          <a:lstStyle/>
          <a:p>
            <a:r>
              <a:rPr lang="en-US" smtClean="0"/>
              <a:t>Principles of Play</a:t>
            </a:r>
          </a:p>
        </p:txBody>
      </p:sp>
      <p:graphicFrame>
        <p:nvGraphicFramePr>
          <p:cNvPr id="5" name="Group 30"/>
          <p:cNvGraphicFramePr>
            <a:graphicFrameLocks/>
          </p:cNvGraphicFramePr>
          <p:nvPr/>
        </p:nvGraphicFramePr>
        <p:xfrm>
          <a:off x="838200" y="2895600"/>
          <a:ext cx="7772400" cy="186690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933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Attacking Principles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Defending Principles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33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Penetrate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Delay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753C8-0562-4969-8627-7972D1FBC386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772400" cy="1143000"/>
          </a:xfrm>
        </p:spPr>
        <p:txBody>
          <a:bodyPr/>
          <a:lstStyle/>
          <a:p>
            <a:r>
              <a:rPr lang="en-US" b="1" smtClean="0"/>
              <a:t>Teaching Methods</a:t>
            </a:r>
          </a:p>
        </p:txBody>
      </p:sp>
      <p:sp>
        <p:nvSpPr>
          <p:cNvPr id="45058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191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3600" b="1" smtClean="0"/>
              <a:t>Positive Instruction Encouragement  (P.I.E.) </a:t>
            </a:r>
          </a:p>
          <a:p>
            <a:pPr algn="ctr">
              <a:buFontTx/>
              <a:buNone/>
            </a:pPr>
            <a:endParaRPr lang="en-US" b="1" smtClean="0"/>
          </a:p>
          <a:p>
            <a:pPr>
              <a:buFontTx/>
              <a:buNone/>
            </a:pPr>
            <a:r>
              <a:rPr lang="en-US" sz="3600" b="1" smtClean="0"/>
              <a:t>All players </a:t>
            </a:r>
            <a:r>
              <a:rPr lang="en-US" sz="3600" smtClean="0"/>
              <a:t>will respond better to you</a:t>
            </a:r>
          </a:p>
          <a:p>
            <a:pPr>
              <a:buFontTx/>
              <a:buNone/>
            </a:pPr>
            <a:r>
              <a:rPr lang="en-US" sz="3600" smtClean="0"/>
              <a:t>and it will help keep AYSO the </a:t>
            </a:r>
          </a:p>
          <a:p>
            <a:pPr>
              <a:buFontTx/>
              <a:buNone/>
            </a:pPr>
            <a:r>
              <a:rPr lang="en-US" sz="3600" smtClean="0"/>
              <a:t>positive place it should be for all... </a:t>
            </a:r>
          </a:p>
          <a:p>
            <a:pPr>
              <a:buFontTx/>
              <a:buNone/>
            </a:pP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r>
              <a:rPr lang="en-US" b="1" smtClean="0"/>
              <a:t>Teaching Methods</a:t>
            </a:r>
            <a:endParaRPr lang="en-US" smtClean="0"/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8006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 dirty="0" smtClean="0"/>
              <a:t>Say, Show, Do and Review</a:t>
            </a:r>
          </a:p>
          <a:p>
            <a:r>
              <a:rPr lang="en-US" sz="3600" b="1" dirty="0" smtClean="0"/>
              <a:t>Say:</a:t>
            </a:r>
            <a:r>
              <a:rPr lang="en-US" sz="3600" dirty="0" smtClean="0"/>
              <a:t> Explain the skill or technique.</a:t>
            </a:r>
          </a:p>
          <a:p>
            <a:r>
              <a:rPr lang="en-US" sz="3600" b="1" dirty="0" smtClean="0"/>
              <a:t>Show:</a:t>
            </a:r>
            <a:r>
              <a:rPr lang="en-US" sz="3600" dirty="0" smtClean="0"/>
              <a:t> Demonstrate the skill or technique.</a:t>
            </a:r>
          </a:p>
          <a:p>
            <a:r>
              <a:rPr lang="en-US" sz="3600" b="1" dirty="0" smtClean="0"/>
              <a:t>Do:</a:t>
            </a:r>
            <a:r>
              <a:rPr lang="en-US" sz="3600" dirty="0" smtClean="0"/>
              <a:t> Have players perform the skill or technique.</a:t>
            </a:r>
          </a:p>
          <a:p>
            <a:r>
              <a:rPr lang="en-US" sz="3600" b="1" dirty="0" smtClean="0"/>
              <a:t>Review:</a:t>
            </a:r>
            <a:r>
              <a:rPr lang="en-US" sz="3600" dirty="0" smtClean="0"/>
              <a:t> Review, correct and confirm proper technique.</a:t>
            </a:r>
          </a:p>
          <a:p>
            <a:pPr>
              <a:buFontTx/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2"/>
          <p:cNvSpPr>
            <a:spLocks noGrp="1"/>
          </p:cNvSpPr>
          <p:nvPr>
            <p:ph type="ctrTitle"/>
          </p:nvPr>
        </p:nvSpPr>
        <p:spPr>
          <a:xfrm>
            <a:off x="609600" y="1981200"/>
            <a:ext cx="7772400" cy="3276600"/>
          </a:xfrm>
        </p:spPr>
        <p:txBody>
          <a:bodyPr/>
          <a:lstStyle/>
          <a:p>
            <a:pPr algn="l"/>
            <a:r>
              <a:rPr lang="en-US" sz="4000" smtClean="0"/>
              <a:t>You are now ready for the field </a:t>
            </a:r>
            <a:br>
              <a:rPr lang="en-US" sz="4000" smtClean="0"/>
            </a:br>
            <a:r>
              <a:rPr lang="en-US" sz="4000" smtClean="0"/>
              <a:t>segment of the U-6 Coach training.</a:t>
            </a:r>
            <a:br>
              <a:rPr lang="en-US" sz="4000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sp>
        <p:nvSpPr>
          <p:cNvPr id="47106" name="Subtitle 4"/>
          <p:cNvSpPr>
            <a:spLocks noGrp="1"/>
          </p:cNvSpPr>
          <p:nvPr>
            <p:ph type="subTitle" idx="1"/>
          </p:nvPr>
        </p:nvSpPr>
        <p:spPr>
          <a:xfrm>
            <a:off x="1524000" y="4419600"/>
            <a:ext cx="6400800" cy="1752600"/>
          </a:xfrm>
        </p:spPr>
        <p:txBody>
          <a:bodyPr/>
          <a:lstStyle/>
          <a:p>
            <a:r>
              <a:rPr lang="en-US" sz="4800" smtClean="0"/>
              <a:t>One more thing…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7FF2F-52E8-48F4-AA5D-5A05F329FF49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>
          <a:xfrm>
            <a:off x="762000" y="1371600"/>
            <a:ext cx="7772400" cy="1676400"/>
          </a:xfrm>
        </p:spPr>
        <p:txBody>
          <a:bodyPr/>
          <a:lstStyle/>
          <a:p>
            <a:r>
              <a:rPr lang="en-US" b="1" smtClean="0"/>
              <a:t>What is the BEST Teacher of the Game?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657600"/>
            <a:ext cx="9144000" cy="24384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5400" b="1" smtClean="0"/>
              <a:t>The game itself!</a:t>
            </a:r>
          </a:p>
          <a:p>
            <a:pPr algn="ctr">
              <a:buFontTx/>
              <a:buNone/>
            </a:pPr>
            <a:r>
              <a:rPr lang="en-US" sz="5400" b="1" smtClean="0"/>
              <a:t>Kids just want to PLAY!...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952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6638"/>
            <a:ext cx="8229600" cy="639762"/>
          </a:xfrm>
        </p:spPr>
        <p:txBody>
          <a:bodyPr/>
          <a:lstStyle/>
          <a:p>
            <a:r>
              <a:rPr lang="en-US" sz="4800" dirty="0" smtClean="0"/>
              <a:t>Before We Begin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6600" dirty="0" smtClean="0"/>
              <a:t>“Failing to prepare is preparing to fail.”</a:t>
            </a:r>
          </a:p>
          <a:p>
            <a:pPr marL="0" indent="0" algn="ctr">
              <a:buNone/>
            </a:pPr>
            <a:r>
              <a:rPr lang="en-US" sz="6600" dirty="0" smtClean="0"/>
              <a:t>John Wooden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b="1" smtClean="0"/>
              <a:t>U-6 Coaching Course</a:t>
            </a:r>
          </a:p>
        </p:txBody>
      </p:sp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419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Overview: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AYSO Vision  &amp; Mission Statement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AYSO 6 Philosophies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The Psychology of Coaching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Team Management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Training Overview for U-6 Players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Objectives &amp; Principles of the game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Teaching Methods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Techniques – </a:t>
            </a:r>
            <a:r>
              <a:rPr lang="en-US" sz="2400" dirty="0" smtClean="0"/>
              <a:t>On the field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Training Games – </a:t>
            </a:r>
            <a:r>
              <a:rPr lang="en-US" sz="2400" dirty="0" smtClean="0"/>
              <a:t>On the field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AF7A0-C74C-42B7-A7A1-408AC9B0C43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66800" y="609600"/>
            <a:ext cx="7086600" cy="1066800"/>
          </a:xfrm>
        </p:spPr>
        <p:txBody>
          <a:bodyPr/>
          <a:lstStyle/>
          <a:p>
            <a:pPr eaLnBrk="1" hangingPunct="1"/>
            <a:r>
              <a:rPr lang="en-US" smtClean="0"/>
              <a:t>U-6 Coach Course</a:t>
            </a:r>
          </a:p>
        </p:txBody>
      </p:sp>
      <p:sp>
        <p:nvSpPr>
          <p:cNvPr id="29798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81000" y="1828800"/>
            <a:ext cx="8229600" cy="4114800"/>
          </a:xfrm>
        </p:spPr>
        <p:txBody>
          <a:bodyPr/>
          <a:lstStyle/>
          <a:p>
            <a:pPr eaLnBrk="1" hangingPunct="1"/>
            <a:r>
              <a:rPr lang="en-US" b="1" smtClean="0"/>
              <a:t>Vision Statement</a:t>
            </a:r>
          </a:p>
          <a:p>
            <a:pPr algn="l" eaLnBrk="1" hangingPunct="1"/>
            <a:r>
              <a:rPr lang="en-US" sz="2800" smtClean="0"/>
              <a:t>To provide world class youth soccer programs that enrich children</a:t>
            </a:r>
            <a:r>
              <a:rPr lang="en-US" altLang="en-US" sz="2800" smtClean="0"/>
              <a:t>’</a:t>
            </a:r>
            <a:r>
              <a:rPr lang="en-US" sz="2800" smtClean="0"/>
              <a:t>s lives</a:t>
            </a:r>
          </a:p>
          <a:p>
            <a:pPr algn="l" eaLnBrk="1" hangingPunct="1"/>
            <a:endParaRPr lang="en-US" sz="2800" smtClean="0"/>
          </a:p>
          <a:p>
            <a:pPr eaLnBrk="1" hangingPunct="1"/>
            <a:r>
              <a:rPr lang="en-US" b="1" smtClean="0"/>
              <a:t>Mission Statement</a:t>
            </a:r>
          </a:p>
          <a:p>
            <a:pPr algn="l" eaLnBrk="1" hangingPunct="1"/>
            <a:r>
              <a:rPr lang="en-US" sz="2800" smtClean="0"/>
              <a:t>To develop and deliver quality youth soccer programs, which promote a fun, family environment  based on the AYSO Philosophies…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7FF2F-52E8-48F4-AA5D-5A05F329FF4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9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9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79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10" name="Rectangle 6"/>
          <p:cNvSpPr>
            <a:spLocks noChangeArrowheads="1"/>
          </p:cNvSpPr>
          <p:nvPr/>
        </p:nvSpPr>
        <p:spPr bwMode="auto">
          <a:xfrm>
            <a:off x="914400" y="1981200"/>
            <a:ext cx="73914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i="0">
                <a:solidFill>
                  <a:schemeClr val="bg1"/>
                </a:solidFill>
              </a:rPr>
              <a:t>Open Registration</a:t>
            </a:r>
          </a:p>
          <a:p>
            <a:r>
              <a:rPr lang="en-US" sz="4000" i="0">
                <a:solidFill>
                  <a:schemeClr val="bg1"/>
                </a:solidFill>
              </a:rPr>
              <a:t>Everyone Plays</a:t>
            </a:r>
          </a:p>
          <a:p>
            <a:r>
              <a:rPr lang="en-US" sz="4000" i="0">
                <a:solidFill>
                  <a:schemeClr val="bg1"/>
                </a:solidFill>
              </a:rPr>
              <a:t>Balanced Teams</a:t>
            </a:r>
          </a:p>
          <a:p>
            <a:r>
              <a:rPr lang="en-US" sz="4000" i="0">
                <a:solidFill>
                  <a:schemeClr val="bg1"/>
                </a:solidFill>
              </a:rPr>
              <a:t>Positive Coaching</a:t>
            </a:r>
          </a:p>
          <a:p>
            <a:r>
              <a:rPr lang="en-US" sz="4000" i="0">
                <a:solidFill>
                  <a:schemeClr val="bg1"/>
                </a:solidFill>
              </a:rPr>
              <a:t>Good Sportsmanship</a:t>
            </a:r>
          </a:p>
          <a:p>
            <a:r>
              <a:rPr lang="en-US" sz="4000" i="0">
                <a:solidFill>
                  <a:schemeClr val="bg1"/>
                </a:solidFill>
              </a:rPr>
              <a:t>Player Development…</a:t>
            </a:r>
          </a:p>
          <a:p>
            <a:endParaRPr lang="en-US" sz="4000" i="0">
              <a:solidFill>
                <a:schemeClr val="tx2"/>
              </a:solidFill>
            </a:endParaRPr>
          </a:p>
        </p:txBody>
      </p:sp>
      <p:sp>
        <p:nvSpPr>
          <p:cNvPr id="8194" name="Title 2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r>
              <a:rPr lang="en-US" b="1" i="1" smtClean="0"/>
              <a:t>AYSO Philosophies: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8/28/2011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7FF2F-52E8-48F4-AA5D-5A05F329FF4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3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3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3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3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3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3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3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3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3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3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3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3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2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FF00"/>
      </a:hlink>
      <a:folHlink>
        <a:srgbClr val="FFFF66"/>
      </a:folHlink>
    </a:clrScheme>
    <a:fontScheme name="Office Theme">
      <a:majorFont>
        <a:latin typeface="Gill Sans"/>
        <a:ea typeface="ＭＳ Ｐゴシック"/>
        <a:cs typeface=""/>
      </a:majorFont>
      <a:minorFont>
        <a:latin typeface="Gill San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-128" charset="0"/>
            <a:ea typeface="ＭＳ Ｐゴシック" pitchFamily="-1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-128" charset="0"/>
            <a:ea typeface="ＭＳ Ｐゴシック" pitchFamily="-128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eme5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Gill Sans"/>
        <a:ea typeface="ＭＳ Ｐゴシック"/>
        <a:cs typeface="ＭＳ Ｐゴシック"/>
      </a:majorFont>
      <a:minorFont>
        <a:latin typeface="Gill Sans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ill Sans" pitchFamily="-110" charset="0"/>
            <a:ea typeface="ＭＳ Ｐゴシック" pitchFamily="-110" charset="-128"/>
            <a:cs typeface="ＭＳ Ｐゴシック" pitchFamily="-11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ill Sans" pitchFamily="-110" charset="0"/>
            <a:ea typeface="ＭＳ Ｐゴシック" pitchFamily="-110" charset="-128"/>
            <a:cs typeface="ＭＳ Ｐゴシック" pitchFamily="-110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5067</TotalTime>
  <Words>1432</Words>
  <Application>Microsoft Office PowerPoint</Application>
  <PresentationFormat>On-screen Show (4:3)</PresentationFormat>
  <Paragraphs>340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45</vt:i4>
      </vt:variant>
    </vt:vector>
  </HeadingPairs>
  <TitlesOfParts>
    <vt:vector size="47" baseType="lpstr">
      <vt:lpstr>Theme2</vt:lpstr>
      <vt:lpstr>Theme5</vt:lpstr>
      <vt:lpstr>American Youth Soccer Organization (AYSO) Region 76</vt:lpstr>
      <vt:lpstr>Contact Information</vt:lpstr>
      <vt:lpstr>Web Systems</vt:lpstr>
      <vt:lpstr>Registering in eAYSO</vt:lpstr>
      <vt:lpstr>Slide 5</vt:lpstr>
      <vt:lpstr>Before We Begin</vt:lpstr>
      <vt:lpstr>U-6 Coaching Course</vt:lpstr>
      <vt:lpstr>U-6 Coach Course</vt:lpstr>
      <vt:lpstr>AYSO Philosophies:</vt:lpstr>
      <vt:lpstr>AYSO Philosophies:</vt:lpstr>
      <vt:lpstr>AYSO Philosophies:</vt:lpstr>
      <vt:lpstr>AYSO Philosophies:</vt:lpstr>
      <vt:lpstr>AYSO Philosophies:</vt:lpstr>
      <vt:lpstr>The U-6 Program is a program of? </vt:lpstr>
      <vt:lpstr>The Psychology of Coaching</vt:lpstr>
      <vt:lpstr>Working with Young Athletes</vt:lpstr>
      <vt:lpstr>Working with Young Athletes</vt:lpstr>
      <vt:lpstr>Working with Young Athletes</vt:lpstr>
      <vt:lpstr>What to Expect from U-6 Players</vt:lpstr>
      <vt:lpstr>U-6 Physical/Gross Motor Development </vt:lpstr>
      <vt:lpstr>U-6 Social/Emotional Development</vt:lpstr>
      <vt:lpstr>U-6 Cognitive/Thought Development </vt:lpstr>
      <vt:lpstr>Things To Remember About  The U-6 Player (summary)</vt:lpstr>
      <vt:lpstr>Things To Remember About  The U-6 Player</vt:lpstr>
      <vt:lpstr>Things To Remember About  The U-6 Player</vt:lpstr>
      <vt:lpstr>Team Management</vt:lpstr>
      <vt:lpstr>Team Management</vt:lpstr>
      <vt:lpstr>Develop a Team Goal  </vt:lpstr>
      <vt:lpstr>  Develop a Coaching Philosophy   </vt:lpstr>
      <vt:lpstr>Conducting a Parents’ Meeting </vt:lpstr>
      <vt:lpstr>Conducting a Parents’ Meeting</vt:lpstr>
      <vt:lpstr>Coach Equipment</vt:lpstr>
      <vt:lpstr>Training Management</vt:lpstr>
      <vt:lpstr>Training Management</vt:lpstr>
      <vt:lpstr>Activity Day (Game day)</vt:lpstr>
      <vt:lpstr>Objectives of the Game</vt:lpstr>
      <vt:lpstr>Defending Objectives</vt:lpstr>
      <vt:lpstr>Principles of Play</vt:lpstr>
      <vt:lpstr>Attacking Principle</vt:lpstr>
      <vt:lpstr>Defending Principle</vt:lpstr>
      <vt:lpstr>Principles of Play</vt:lpstr>
      <vt:lpstr>Teaching Methods</vt:lpstr>
      <vt:lpstr>Teaching Methods</vt:lpstr>
      <vt:lpstr>You are now ready for the field  segment of the U-6 Coach training.   </vt:lpstr>
      <vt:lpstr>What is the BEST Teacher of the Game?</vt:lpstr>
    </vt:vector>
  </TitlesOfParts>
  <Company>American Youth Soccer 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Steven Close</dc:creator>
  <cp:lastModifiedBy>Michael J.A. Karlin</cp:lastModifiedBy>
  <cp:revision>220</cp:revision>
  <dcterms:created xsi:type="dcterms:W3CDTF">2005-09-14T19:10:18Z</dcterms:created>
  <dcterms:modified xsi:type="dcterms:W3CDTF">2011-08-28T15:18:45Z</dcterms:modified>
</cp:coreProperties>
</file>